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9"/>
    <p:sldId id="257" r:id="rId20"/>
    <p:sldId id="258" r:id="rId21"/>
    <p:sldId id="259" r:id="rId22"/>
    <p:sldId id="260" r:id="rId23"/>
    <p:sldId id="261" r:id="rId24"/>
    <p:sldId id="262" r:id="rId25"/>
    <p:sldId id="263" r:id="rId26"/>
    <p:sldId id="264" r:id="rId27"/>
    <p:sldId id="265" r:id="rId28"/>
    <p:sldId id="266" r:id="rId29"/>
    <p:sldId id="267" r:id="rId30"/>
    <p:sldId id="268" r:id="rId31"/>
    <p:sldId id="269" r:id="rId32"/>
    <p:sldId id="270" r:id="rId33"/>
    <p:sldId id="271" r:id="rId34"/>
    <p:sldId id="272" r:id="rId35"/>
    <p:sldId id="273" r:id="rId36"/>
    <p:sldId id="274" r:id="rId3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imes New Roman" charset="1" panose="02030502070405020303"/>
      <p:regular r:id="rId10"/>
    </p:embeddedFont>
    <p:embeddedFont>
      <p:font typeface="Times New Roman Bold" charset="1" panose="02030802070405020303"/>
      <p:regular r:id="rId11"/>
    </p:embeddedFont>
    <p:embeddedFont>
      <p:font typeface="Times New Roman Italics" charset="1" panose="02030502070405090303"/>
      <p:regular r:id="rId12"/>
    </p:embeddedFont>
    <p:embeddedFont>
      <p:font typeface="Times New Roman Bold Italics" charset="1" panose="02030802070405090303"/>
      <p:regular r:id="rId13"/>
    </p:embeddedFont>
    <p:embeddedFont>
      <p:font typeface="Times New Roman Medium" charset="1" panose="02030502070405020303"/>
      <p:regular r:id="rId14"/>
    </p:embeddedFont>
    <p:embeddedFont>
      <p:font typeface="Times New Roman Medium Italics" charset="1" panose="02030502070405090303"/>
      <p:regular r:id="rId15"/>
    </p:embeddedFont>
    <p:embeddedFont>
      <p:font typeface="Times New Roman Semi-Bold" charset="1" panose="02030702070405020303"/>
      <p:regular r:id="rId16"/>
    </p:embeddedFont>
    <p:embeddedFont>
      <p:font typeface="Times New Roman Semi-Bold Italics" charset="1" panose="02030702070405090303"/>
      <p:regular r:id="rId17"/>
    </p:embeddedFont>
    <p:embeddedFont>
      <p:font typeface="Times New Roman Ultra-Bold" charset="1" panose="02030902070405020303"/>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slides/slide1.xml" Type="http://schemas.openxmlformats.org/officeDocument/2006/relationships/slide"/><Relationship Id="rId2" Target="presProps.xml" Type="http://schemas.openxmlformats.org/officeDocument/2006/relationships/presProps"/><Relationship Id="rId20" Target="slides/slide2.xml" Type="http://schemas.openxmlformats.org/officeDocument/2006/relationships/slide"/><Relationship Id="rId21" Target="slides/slide3.xml" Type="http://schemas.openxmlformats.org/officeDocument/2006/relationships/slide"/><Relationship Id="rId22" Target="slides/slide4.xml" Type="http://schemas.openxmlformats.org/officeDocument/2006/relationships/slide"/><Relationship Id="rId23" Target="slides/slide5.xml" Type="http://schemas.openxmlformats.org/officeDocument/2006/relationships/slide"/><Relationship Id="rId24" Target="slides/slide6.xml" Type="http://schemas.openxmlformats.org/officeDocument/2006/relationships/slide"/><Relationship Id="rId25" Target="slides/slide7.xml" Type="http://schemas.openxmlformats.org/officeDocument/2006/relationships/slide"/><Relationship Id="rId26" Target="slides/slide8.xml" Type="http://schemas.openxmlformats.org/officeDocument/2006/relationships/slide"/><Relationship Id="rId27" Target="slides/slide9.xml" Type="http://schemas.openxmlformats.org/officeDocument/2006/relationships/slide"/><Relationship Id="rId28" Target="slides/slide10.xml" Type="http://schemas.openxmlformats.org/officeDocument/2006/relationships/slide"/><Relationship Id="rId29" Target="slides/slide11.xml" Type="http://schemas.openxmlformats.org/officeDocument/2006/relationships/slide"/><Relationship Id="rId3" Target="viewProps.xml" Type="http://schemas.openxmlformats.org/officeDocument/2006/relationships/viewProps"/><Relationship Id="rId30" Target="slides/slide12.xml" Type="http://schemas.openxmlformats.org/officeDocument/2006/relationships/slide"/><Relationship Id="rId31" Target="slides/slide13.xml" Type="http://schemas.openxmlformats.org/officeDocument/2006/relationships/slide"/><Relationship Id="rId32" Target="slides/slide14.xml" Type="http://schemas.openxmlformats.org/officeDocument/2006/relationships/slide"/><Relationship Id="rId33" Target="slides/slide15.xml" Type="http://schemas.openxmlformats.org/officeDocument/2006/relationships/slide"/><Relationship Id="rId34" Target="slides/slide16.xml" Type="http://schemas.openxmlformats.org/officeDocument/2006/relationships/slide"/><Relationship Id="rId35" Target="slides/slide17.xml" Type="http://schemas.openxmlformats.org/officeDocument/2006/relationships/slide"/><Relationship Id="rId36" Target="slides/slide18.xml" Type="http://schemas.openxmlformats.org/officeDocument/2006/relationships/slide"/><Relationship Id="rId37" Target="slides/slide19.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2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4F674F"/>
        </a:solidFill>
      </p:bgPr>
    </p:bg>
    <p:spTree>
      <p:nvGrpSpPr>
        <p:cNvPr id="1" name=""/>
        <p:cNvGrpSpPr/>
        <p:nvPr/>
      </p:nvGrpSpPr>
      <p:grpSpPr>
        <a:xfrm>
          <a:off x="0" y="0"/>
          <a:ext cx="0" cy="0"/>
          <a:chOff x="0" y="0"/>
          <a:chExt cx="0" cy="0"/>
        </a:xfrm>
      </p:grpSpPr>
      <p:sp>
        <p:nvSpPr>
          <p:cNvPr name="TextBox 2" id="2"/>
          <p:cNvSpPr txBox="true"/>
          <p:nvPr/>
        </p:nvSpPr>
        <p:spPr>
          <a:xfrm rot="0">
            <a:off x="3164165" y="3297671"/>
            <a:ext cx="11091162" cy="2333625"/>
          </a:xfrm>
          <a:prstGeom prst="rect">
            <a:avLst/>
          </a:prstGeom>
        </p:spPr>
        <p:txBody>
          <a:bodyPr anchor="t" rtlCol="false" tIns="0" lIns="0" bIns="0" rIns="0">
            <a:spAutoFit/>
          </a:bodyPr>
          <a:lstStyle/>
          <a:p>
            <a:pPr algn="ctr">
              <a:lnSpc>
                <a:spcPts val="5850"/>
              </a:lnSpc>
            </a:pPr>
            <a:r>
              <a:rPr lang="en-US" sz="5000" spc="125">
                <a:solidFill>
                  <a:srgbClr val="FAFAFA"/>
                </a:solidFill>
                <a:latin typeface="Times New Roman"/>
              </a:rPr>
              <a:t>ALZHEIMER DISEASE PREDICTION USING DEEP LEARNING</a:t>
            </a:r>
          </a:p>
        </p:txBody>
      </p:sp>
      <p:sp>
        <p:nvSpPr>
          <p:cNvPr name="Freeform 3" id="3"/>
          <p:cNvSpPr/>
          <p:nvPr/>
        </p:nvSpPr>
        <p:spPr>
          <a:xfrm flipH="false" flipV="false" rot="0">
            <a:off x="-2284790" y="-3746425"/>
            <a:ext cx="8857785" cy="8525618"/>
          </a:xfrm>
          <a:custGeom>
            <a:avLst/>
            <a:gdLst/>
            <a:ahLst/>
            <a:cxnLst/>
            <a:rect r="r" b="b" t="t" l="l"/>
            <a:pathLst>
              <a:path h="8525618" w="8857785">
                <a:moveTo>
                  <a:pt x="0" y="0"/>
                </a:moveTo>
                <a:lnTo>
                  <a:pt x="8857785" y="0"/>
                </a:lnTo>
                <a:lnTo>
                  <a:pt x="8857785" y="8525618"/>
                </a:lnTo>
                <a:lnTo>
                  <a:pt x="0" y="8525618"/>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6653687">
            <a:off x="10166505" y="4129872"/>
            <a:ext cx="9957653" cy="8663158"/>
          </a:xfrm>
          <a:custGeom>
            <a:avLst/>
            <a:gdLst/>
            <a:ahLst/>
            <a:cxnLst/>
            <a:rect r="r" b="b" t="t" l="l"/>
            <a:pathLst>
              <a:path h="8663158" w="9957653">
                <a:moveTo>
                  <a:pt x="0" y="0"/>
                </a:moveTo>
                <a:lnTo>
                  <a:pt x="9957652" y="0"/>
                </a:lnTo>
                <a:lnTo>
                  <a:pt x="9957652" y="8663157"/>
                </a:lnTo>
                <a:lnTo>
                  <a:pt x="0" y="8663157"/>
                </a:lnTo>
                <a:lnTo>
                  <a:pt x="0" y="0"/>
                </a:lnTo>
                <a:close/>
              </a:path>
            </a:pathLst>
          </a:custGeom>
          <a:blipFill>
            <a:blip r:embed="rId4">
              <a:alphaModFix amt="21999"/>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4726396">
            <a:off x="-2659134" y="-900023"/>
            <a:ext cx="5318268" cy="8429531"/>
          </a:xfrm>
          <a:custGeom>
            <a:avLst/>
            <a:gdLst/>
            <a:ahLst/>
            <a:cxnLst/>
            <a:rect r="r" b="b" t="t" l="l"/>
            <a:pathLst>
              <a:path h="8429531" w="5318268">
                <a:moveTo>
                  <a:pt x="0" y="0"/>
                </a:moveTo>
                <a:lnTo>
                  <a:pt x="5318268" y="0"/>
                </a:lnTo>
                <a:lnTo>
                  <a:pt x="5318268" y="8429531"/>
                </a:lnTo>
                <a:lnTo>
                  <a:pt x="0" y="84295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2788089">
            <a:off x="16062525" y="2478011"/>
            <a:ext cx="6565563" cy="10406512"/>
          </a:xfrm>
          <a:custGeom>
            <a:avLst/>
            <a:gdLst/>
            <a:ahLst/>
            <a:cxnLst/>
            <a:rect r="r" b="b" t="t" l="l"/>
            <a:pathLst>
              <a:path h="10406512" w="6565563">
                <a:moveTo>
                  <a:pt x="0" y="0"/>
                </a:moveTo>
                <a:lnTo>
                  <a:pt x="6565563" y="0"/>
                </a:lnTo>
                <a:lnTo>
                  <a:pt x="6565563" y="10406512"/>
                </a:lnTo>
                <a:lnTo>
                  <a:pt x="0" y="104065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3202265" y="7108584"/>
            <a:ext cx="11091162" cy="1393015"/>
          </a:xfrm>
          <a:prstGeom prst="rect">
            <a:avLst/>
          </a:prstGeom>
        </p:spPr>
        <p:txBody>
          <a:bodyPr anchor="t" rtlCol="false" tIns="0" lIns="0" bIns="0" rIns="0">
            <a:spAutoFit/>
          </a:bodyPr>
          <a:lstStyle/>
          <a:p>
            <a:pPr algn="ctr">
              <a:lnSpc>
                <a:spcPts val="3520"/>
              </a:lnSpc>
            </a:pPr>
            <a:r>
              <a:rPr lang="en-US" sz="3200">
                <a:solidFill>
                  <a:srgbClr val="FAFAFA"/>
                </a:solidFill>
                <a:latin typeface="Times New Roman"/>
              </a:rPr>
              <a:t>BY:</a:t>
            </a:r>
          </a:p>
          <a:p>
            <a:pPr algn="ctr">
              <a:lnSpc>
                <a:spcPts val="3520"/>
              </a:lnSpc>
            </a:pPr>
            <a:r>
              <a:rPr lang="en-US" sz="3200">
                <a:solidFill>
                  <a:srgbClr val="FAFAFA"/>
                </a:solidFill>
                <a:latin typeface="Times New Roman"/>
              </a:rPr>
              <a:t>SIVA SANKAR G - (312321205156)</a:t>
            </a:r>
          </a:p>
          <a:p>
            <a:pPr algn="ctr">
              <a:lnSpc>
                <a:spcPts val="3520"/>
              </a:lnSpc>
            </a:pPr>
            <a:r>
              <a:rPr lang="en-US" sz="3200">
                <a:solidFill>
                  <a:srgbClr val="FAFAFA"/>
                </a:solidFill>
                <a:latin typeface="Times New Roman"/>
              </a:rPr>
              <a:t>SURYA R - (312321205171)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4F674F"/>
        </a:solidFill>
      </p:bgPr>
    </p:bg>
    <p:spTree>
      <p:nvGrpSpPr>
        <p:cNvPr id="1" name=""/>
        <p:cNvGrpSpPr/>
        <p:nvPr/>
      </p:nvGrpSpPr>
      <p:grpSpPr>
        <a:xfrm>
          <a:off x="0" y="0"/>
          <a:ext cx="0" cy="0"/>
          <a:chOff x="0" y="0"/>
          <a:chExt cx="0" cy="0"/>
        </a:xfrm>
      </p:grpSpPr>
      <p:sp>
        <p:nvSpPr>
          <p:cNvPr name="Freeform 2" id="2"/>
          <p:cNvSpPr/>
          <p:nvPr/>
        </p:nvSpPr>
        <p:spPr>
          <a:xfrm flipH="false" flipV="false" rot="0">
            <a:off x="-3051543" y="4484428"/>
            <a:ext cx="8857785" cy="8525618"/>
          </a:xfrm>
          <a:custGeom>
            <a:avLst/>
            <a:gdLst/>
            <a:ahLst/>
            <a:cxnLst/>
            <a:rect r="r" b="b" t="t" l="l"/>
            <a:pathLst>
              <a:path h="8525618" w="8857785">
                <a:moveTo>
                  <a:pt x="0" y="0"/>
                </a:moveTo>
                <a:lnTo>
                  <a:pt x="8857785" y="0"/>
                </a:lnTo>
                <a:lnTo>
                  <a:pt x="8857785" y="8525619"/>
                </a:lnTo>
                <a:lnTo>
                  <a:pt x="0" y="8525619"/>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000125"/>
            <a:ext cx="4737308" cy="589701"/>
          </a:xfrm>
          <a:prstGeom prst="rect">
            <a:avLst/>
          </a:prstGeom>
        </p:spPr>
        <p:txBody>
          <a:bodyPr anchor="t" rtlCol="false" tIns="0" lIns="0" bIns="0" rIns="0">
            <a:spAutoFit/>
          </a:bodyPr>
          <a:lstStyle/>
          <a:p>
            <a:pPr algn="l">
              <a:lnSpc>
                <a:spcPts val="3995"/>
              </a:lnSpc>
            </a:pPr>
            <a:r>
              <a:rPr lang="en-US" sz="3699" spc="-57">
                <a:solidFill>
                  <a:srgbClr val="FAFAFA"/>
                </a:solidFill>
                <a:latin typeface="Times New Roman Bold"/>
              </a:rPr>
              <a:t>Performance Analysis :</a:t>
            </a:r>
          </a:p>
        </p:txBody>
      </p:sp>
      <p:sp>
        <p:nvSpPr>
          <p:cNvPr name="TextBox 4" id="4"/>
          <p:cNvSpPr txBox="true"/>
          <p:nvPr/>
        </p:nvSpPr>
        <p:spPr>
          <a:xfrm rot="0">
            <a:off x="1028700" y="2267752"/>
            <a:ext cx="12188295" cy="538429"/>
          </a:xfrm>
          <a:prstGeom prst="rect">
            <a:avLst/>
          </a:prstGeom>
        </p:spPr>
        <p:txBody>
          <a:bodyPr anchor="t" rtlCol="false" tIns="0" lIns="0" bIns="0" rIns="0">
            <a:spAutoFit/>
          </a:bodyPr>
          <a:lstStyle/>
          <a:p>
            <a:pPr algn="l" marL="571479" indent="-285740" lvl="1">
              <a:lnSpc>
                <a:spcPts val="3602"/>
              </a:lnSpc>
              <a:buFont typeface="Arial"/>
              <a:buChar char="•"/>
            </a:pPr>
            <a:r>
              <a:rPr lang="en-US" sz="3159" spc="13">
                <a:solidFill>
                  <a:srgbClr val="FAFAFA"/>
                </a:solidFill>
                <a:latin typeface="Times New Roman"/>
              </a:rPr>
              <a:t>The performance analysis of the  DL algorithm are as follows : </a:t>
            </a:r>
          </a:p>
        </p:txBody>
      </p:sp>
      <p:sp>
        <p:nvSpPr>
          <p:cNvPr name="Freeform 5" id="5"/>
          <p:cNvSpPr/>
          <p:nvPr/>
        </p:nvSpPr>
        <p:spPr>
          <a:xfrm flipH="false" flipV="false" rot="0">
            <a:off x="1778798" y="4071302"/>
            <a:ext cx="6370892" cy="4284671"/>
          </a:xfrm>
          <a:custGeom>
            <a:avLst/>
            <a:gdLst/>
            <a:ahLst/>
            <a:cxnLst/>
            <a:rect r="r" b="b" t="t" l="l"/>
            <a:pathLst>
              <a:path h="4284671" w="6370892">
                <a:moveTo>
                  <a:pt x="0" y="0"/>
                </a:moveTo>
                <a:lnTo>
                  <a:pt x="6370892" y="0"/>
                </a:lnTo>
                <a:lnTo>
                  <a:pt x="6370892" y="4284671"/>
                </a:lnTo>
                <a:lnTo>
                  <a:pt x="0" y="4284671"/>
                </a:lnTo>
                <a:lnTo>
                  <a:pt x="0" y="0"/>
                </a:lnTo>
                <a:close/>
              </a:path>
            </a:pathLst>
          </a:custGeom>
          <a:blipFill>
            <a:blip r:embed="rId4"/>
            <a:stretch>
              <a:fillRect l="-121" t="-2505" r="-4545" b="-320"/>
            </a:stretch>
          </a:blipFill>
        </p:spPr>
      </p:sp>
      <p:sp>
        <p:nvSpPr>
          <p:cNvPr name="Freeform 6" id="6"/>
          <p:cNvSpPr/>
          <p:nvPr/>
        </p:nvSpPr>
        <p:spPr>
          <a:xfrm flipH="false" flipV="false" rot="0">
            <a:off x="9144000" y="4071302"/>
            <a:ext cx="6193028" cy="4284671"/>
          </a:xfrm>
          <a:custGeom>
            <a:avLst/>
            <a:gdLst/>
            <a:ahLst/>
            <a:cxnLst/>
            <a:rect r="r" b="b" t="t" l="l"/>
            <a:pathLst>
              <a:path h="4284671" w="6193028">
                <a:moveTo>
                  <a:pt x="0" y="0"/>
                </a:moveTo>
                <a:lnTo>
                  <a:pt x="6193028" y="0"/>
                </a:lnTo>
                <a:lnTo>
                  <a:pt x="6193028" y="4284671"/>
                </a:lnTo>
                <a:lnTo>
                  <a:pt x="0" y="4284671"/>
                </a:lnTo>
                <a:lnTo>
                  <a:pt x="0" y="0"/>
                </a:lnTo>
                <a:close/>
              </a:path>
            </a:pathLst>
          </a:custGeom>
          <a:blipFill>
            <a:blip r:embed="rId5"/>
            <a:stretch>
              <a:fillRect l="-8830" t="-3678" r="-11155"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B7CDB7"/>
        </a:solidFill>
      </p:bgPr>
    </p:bg>
    <p:spTree>
      <p:nvGrpSpPr>
        <p:cNvPr id="1" name=""/>
        <p:cNvGrpSpPr/>
        <p:nvPr/>
      </p:nvGrpSpPr>
      <p:grpSpPr>
        <a:xfrm>
          <a:off x="0" y="0"/>
          <a:ext cx="0" cy="0"/>
          <a:chOff x="0" y="0"/>
          <a:chExt cx="0" cy="0"/>
        </a:xfrm>
      </p:grpSpPr>
      <p:sp>
        <p:nvSpPr>
          <p:cNvPr name="Freeform 2" id="2"/>
          <p:cNvSpPr/>
          <p:nvPr/>
        </p:nvSpPr>
        <p:spPr>
          <a:xfrm flipH="false" flipV="false" rot="6159217">
            <a:off x="630772" y="5058223"/>
            <a:ext cx="8901994" cy="10457555"/>
          </a:xfrm>
          <a:custGeom>
            <a:avLst/>
            <a:gdLst/>
            <a:ahLst/>
            <a:cxnLst/>
            <a:rect r="r" b="b" t="t" l="l"/>
            <a:pathLst>
              <a:path h="10457555" w="8901994">
                <a:moveTo>
                  <a:pt x="0" y="0"/>
                </a:moveTo>
                <a:lnTo>
                  <a:pt x="8901994" y="0"/>
                </a:lnTo>
                <a:lnTo>
                  <a:pt x="8901994" y="10457554"/>
                </a:lnTo>
                <a:lnTo>
                  <a:pt x="0" y="10457554"/>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762324">
            <a:off x="4626521" y="5834276"/>
            <a:ext cx="6144834" cy="9739650"/>
          </a:xfrm>
          <a:custGeom>
            <a:avLst/>
            <a:gdLst/>
            <a:ahLst/>
            <a:cxnLst/>
            <a:rect r="r" b="b" t="t" l="l"/>
            <a:pathLst>
              <a:path h="9739650" w="6144834">
                <a:moveTo>
                  <a:pt x="0" y="0"/>
                </a:moveTo>
                <a:lnTo>
                  <a:pt x="6144834" y="0"/>
                </a:lnTo>
                <a:lnTo>
                  <a:pt x="6144834" y="9739650"/>
                </a:lnTo>
                <a:lnTo>
                  <a:pt x="0" y="97396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853279" y="719552"/>
            <a:ext cx="8581443" cy="589734"/>
          </a:xfrm>
          <a:prstGeom prst="rect">
            <a:avLst/>
          </a:prstGeom>
        </p:spPr>
        <p:txBody>
          <a:bodyPr anchor="t" rtlCol="false" tIns="0" lIns="0" bIns="0" rIns="0">
            <a:spAutoFit/>
          </a:bodyPr>
          <a:lstStyle/>
          <a:p>
            <a:pPr algn="l">
              <a:lnSpc>
                <a:spcPts val="3995"/>
              </a:lnSpc>
            </a:pPr>
            <a:r>
              <a:rPr lang="en-US" sz="3699" spc="-57">
                <a:solidFill>
                  <a:srgbClr val="000000"/>
                </a:solidFill>
                <a:latin typeface="Times New Roman Bold"/>
              </a:rPr>
              <a:t>CONCLUSION AND FUTURE SCOPE</a:t>
            </a:r>
          </a:p>
        </p:txBody>
      </p:sp>
      <p:sp>
        <p:nvSpPr>
          <p:cNvPr name="TextBox 5" id="5"/>
          <p:cNvSpPr txBox="true"/>
          <p:nvPr/>
        </p:nvSpPr>
        <p:spPr>
          <a:xfrm rot="0">
            <a:off x="1028700" y="1788835"/>
            <a:ext cx="16241249" cy="7469465"/>
          </a:xfrm>
          <a:prstGeom prst="rect">
            <a:avLst/>
          </a:prstGeom>
        </p:spPr>
        <p:txBody>
          <a:bodyPr anchor="t" rtlCol="false" tIns="0" lIns="0" bIns="0" rIns="0">
            <a:spAutoFit/>
          </a:bodyPr>
          <a:lstStyle/>
          <a:p>
            <a:pPr algn="just" marL="571479" indent="-285740" lvl="1">
              <a:lnSpc>
                <a:spcPts val="3697"/>
              </a:lnSpc>
              <a:buFont typeface="Arial"/>
              <a:buChar char="•"/>
            </a:pPr>
            <a:r>
              <a:rPr lang="en-US" sz="3159" spc="12">
                <a:solidFill>
                  <a:srgbClr val="000000"/>
                </a:solidFill>
                <a:latin typeface="Times New Roman"/>
              </a:rPr>
              <a:t>In this paper we proposed a simple and robust classification approach of MRI scans for Alzheimer’s disease diagnosis. The approach is based on visual content description of anatomical structure of a brain region involved in AD ( hippocampal area). We proposed a late fusion of classification results on two biomarkers: hippocampus and CSF. </a:t>
            </a:r>
          </a:p>
          <a:p>
            <a:pPr algn="just">
              <a:lnSpc>
                <a:spcPts val="3697"/>
              </a:lnSpc>
            </a:pPr>
          </a:p>
          <a:p>
            <a:pPr algn="just" marL="571479" indent="-285740" lvl="1">
              <a:lnSpc>
                <a:spcPts val="3697"/>
              </a:lnSpc>
              <a:buFont typeface="Arial"/>
              <a:buChar char="•"/>
            </a:pPr>
            <a:r>
              <a:rPr lang="en-US" sz="3159" spc="12">
                <a:solidFill>
                  <a:srgbClr val="000000"/>
                </a:solidFill>
                <a:latin typeface="Times New Roman"/>
              </a:rPr>
              <a:t>The experiments showed that combining hippocampus features and CSF amount classification gave better accuracy especially when discriminating between AD and MCI than when using either visual features or CSF volume separately for discriminating between AD and MCI than using either visual features extraction or CSF volume computation separately. </a:t>
            </a:r>
          </a:p>
          <a:p>
            <a:pPr algn="just">
              <a:lnSpc>
                <a:spcPts val="3191"/>
              </a:lnSpc>
            </a:pPr>
          </a:p>
          <a:p>
            <a:pPr algn="just" marL="571881" indent="-285940" lvl="1">
              <a:lnSpc>
                <a:spcPts val="3697"/>
              </a:lnSpc>
              <a:buFont typeface="Arial"/>
              <a:buChar char="•"/>
            </a:pPr>
            <a:r>
              <a:rPr lang="en-US" sz="3159" spc="13">
                <a:solidFill>
                  <a:srgbClr val="000000"/>
                </a:solidFill>
                <a:latin typeface="Times New Roman"/>
              </a:rPr>
              <a:t>We also demonstrated that the proposed method provides better classification accuracy compared to other volumetric methods. In the perspective of this work we plan to use multiple ROIs, but also multiple MRI modalities in the established classification framework.</a:t>
            </a:r>
          </a:p>
          <a:p>
            <a:pPr algn="just" marL="571881" indent="-285940" lvl="1">
              <a:lnSpc>
                <a:spcPts val="3697"/>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B7CDB7"/>
        </a:solidFill>
      </p:bgPr>
    </p:bg>
    <p:spTree>
      <p:nvGrpSpPr>
        <p:cNvPr id="1" name=""/>
        <p:cNvGrpSpPr/>
        <p:nvPr/>
      </p:nvGrpSpPr>
      <p:grpSpPr>
        <a:xfrm>
          <a:off x="0" y="0"/>
          <a:ext cx="0" cy="0"/>
          <a:chOff x="0" y="0"/>
          <a:chExt cx="0" cy="0"/>
        </a:xfrm>
      </p:grpSpPr>
      <p:sp>
        <p:nvSpPr>
          <p:cNvPr name="Freeform 2" id="2"/>
          <p:cNvSpPr/>
          <p:nvPr/>
        </p:nvSpPr>
        <p:spPr>
          <a:xfrm flipH="false" flipV="false" rot="0">
            <a:off x="-3051543" y="4484428"/>
            <a:ext cx="8857785" cy="8525618"/>
          </a:xfrm>
          <a:custGeom>
            <a:avLst/>
            <a:gdLst/>
            <a:ahLst/>
            <a:cxnLst/>
            <a:rect r="r" b="b" t="t" l="l"/>
            <a:pathLst>
              <a:path h="8525618" w="8857785">
                <a:moveTo>
                  <a:pt x="0" y="0"/>
                </a:moveTo>
                <a:lnTo>
                  <a:pt x="8857785" y="0"/>
                </a:lnTo>
                <a:lnTo>
                  <a:pt x="8857785" y="8525619"/>
                </a:lnTo>
                <a:lnTo>
                  <a:pt x="0" y="8525619"/>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28800" y="1028700"/>
            <a:ext cx="14630400" cy="8229600"/>
          </a:xfrm>
          <a:custGeom>
            <a:avLst/>
            <a:gdLst/>
            <a:ahLst/>
            <a:cxnLst/>
            <a:rect r="r" b="b" t="t" l="l"/>
            <a:pathLst>
              <a:path h="8229600" w="14630400">
                <a:moveTo>
                  <a:pt x="0" y="0"/>
                </a:moveTo>
                <a:lnTo>
                  <a:pt x="14630400" y="0"/>
                </a:lnTo>
                <a:lnTo>
                  <a:pt x="14630400" y="8229600"/>
                </a:lnTo>
                <a:lnTo>
                  <a:pt x="0" y="8229600"/>
                </a:lnTo>
                <a:lnTo>
                  <a:pt x="0" y="0"/>
                </a:lnTo>
                <a:close/>
              </a:path>
            </a:pathLst>
          </a:custGeom>
          <a:blipFill>
            <a:blip r:embed="rId4"/>
            <a:stretch>
              <a:fillRect l="0" t="0" r="0" b="0"/>
            </a:stretch>
          </a:blipFill>
        </p:spPr>
      </p:sp>
      <p:sp>
        <p:nvSpPr>
          <p:cNvPr name="TextBox 4" id="4"/>
          <p:cNvSpPr txBox="true"/>
          <p:nvPr/>
        </p:nvSpPr>
        <p:spPr>
          <a:xfrm rot="0">
            <a:off x="491309" y="438999"/>
            <a:ext cx="4567160" cy="589701"/>
          </a:xfrm>
          <a:prstGeom prst="rect">
            <a:avLst/>
          </a:prstGeom>
        </p:spPr>
        <p:txBody>
          <a:bodyPr anchor="t" rtlCol="false" tIns="0" lIns="0" bIns="0" rIns="0">
            <a:spAutoFit/>
          </a:bodyPr>
          <a:lstStyle/>
          <a:p>
            <a:pPr algn="l">
              <a:lnSpc>
                <a:spcPts val="3995"/>
              </a:lnSpc>
            </a:pPr>
            <a:r>
              <a:rPr lang="en-US" sz="3699" spc="-103">
                <a:solidFill>
                  <a:srgbClr val="000000"/>
                </a:solidFill>
                <a:latin typeface="Times New Roman Bold"/>
              </a:rPr>
              <a:t>Output: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4F674F"/>
        </a:solidFill>
      </p:bgPr>
    </p:bg>
    <p:spTree>
      <p:nvGrpSpPr>
        <p:cNvPr id="1" name=""/>
        <p:cNvGrpSpPr/>
        <p:nvPr/>
      </p:nvGrpSpPr>
      <p:grpSpPr>
        <a:xfrm>
          <a:off x="0" y="0"/>
          <a:ext cx="0" cy="0"/>
          <a:chOff x="0" y="0"/>
          <a:chExt cx="0" cy="0"/>
        </a:xfrm>
      </p:grpSpPr>
      <p:sp>
        <p:nvSpPr>
          <p:cNvPr name="Freeform 2" id="2"/>
          <p:cNvSpPr/>
          <p:nvPr/>
        </p:nvSpPr>
        <p:spPr>
          <a:xfrm flipH="false" flipV="false" rot="0">
            <a:off x="-3849591" y="5642381"/>
            <a:ext cx="8857785" cy="8525618"/>
          </a:xfrm>
          <a:custGeom>
            <a:avLst/>
            <a:gdLst/>
            <a:ahLst/>
            <a:cxnLst/>
            <a:rect r="r" b="b" t="t" l="l"/>
            <a:pathLst>
              <a:path h="8525618" w="8857785">
                <a:moveTo>
                  <a:pt x="0" y="0"/>
                </a:moveTo>
                <a:lnTo>
                  <a:pt x="8857785" y="0"/>
                </a:lnTo>
                <a:lnTo>
                  <a:pt x="8857785" y="8525618"/>
                </a:lnTo>
                <a:lnTo>
                  <a:pt x="0" y="8525618"/>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743839">
            <a:off x="-2596254" y="4920069"/>
            <a:ext cx="5915271" cy="9375789"/>
          </a:xfrm>
          <a:custGeom>
            <a:avLst/>
            <a:gdLst/>
            <a:ahLst/>
            <a:cxnLst/>
            <a:rect r="r" b="b" t="t" l="l"/>
            <a:pathLst>
              <a:path h="9375789" w="5915271">
                <a:moveTo>
                  <a:pt x="0" y="0"/>
                </a:moveTo>
                <a:lnTo>
                  <a:pt x="5915271" y="0"/>
                </a:lnTo>
                <a:lnTo>
                  <a:pt x="5915271" y="9375789"/>
                </a:lnTo>
                <a:lnTo>
                  <a:pt x="0" y="93757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8743839">
            <a:off x="14618678" y="-5709791"/>
            <a:ext cx="5915271" cy="9375789"/>
          </a:xfrm>
          <a:custGeom>
            <a:avLst/>
            <a:gdLst/>
            <a:ahLst/>
            <a:cxnLst/>
            <a:rect r="r" b="b" t="t" l="l"/>
            <a:pathLst>
              <a:path h="9375789" w="5915271">
                <a:moveTo>
                  <a:pt x="0" y="0"/>
                </a:moveTo>
                <a:lnTo>
                  <a:pt x="5915270" y="0"/>
                </a:lnTo>
                <a:lnTo>
                  <a:pt x="5915270" y="9375790"/>
                </a:lnTo>
                <a:lnTo>
                  <a:pt x="0" y="93757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828800" y="1028700"/>
            <a:ext cx="14630400" cy="8229600"/>
          </a:xfrm>
          <a:custGeom>
            <a:avLst/>
            <a:gdLst/>
            <a:ahLst/>
            <a:cxnLst/>
            <a:rect r="r" b="b" t="t" l="l"/>
            <a:pathLst>
              <a:path h="8229600" w="14630400">
                <a:moveTo>
                  <a:pt x="0" y="0"/>
                </a:moveTo>
                <a:lnTo>
                  <a:pt x="14630400" y="0"/>
                </a:lnTo>
                <a:lnTo>
                  <a:pt x="14630400" y="8229600"/>
                </a:lnTo>
                <a:lnTo>
                  <a:pt x="0" y="8229600"/>
                </a:lnTo>
                <a:lnTo>
                  <a:pt x="0" y="0"/>
                </a:lnTo>
                <a:close/>
              </a:path>
            </a:pathLst>
          </a:custGeom>
          <a:blipFill>
            <a:blip r:embed="rId6"/>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B7CDB7"/>
        </a:solidFill>
      </p:bgPr>
    </p:bg>
    <p:spTree>
      <p:nvGrpSpPr>
        <p:cNvPr id="1" name=""/>
        <p:cNvGrpSpPr/>
        <p:nvPr/>
      </p:nvGrpSpPr>
      <p:grpSpPr>
        <a:xfrm>
          <a:off x="0" y="0"/>
          <a:ext cx="0" cy="0"/>
          <a:chOff x="0" y="0"/>
          <a:chExt cx="0" cy="0"/>
        </a:xfrm>
      </p:grpSpPr>
      <p:sp>
        <p:nvSpPr>
          <p:cNvPr name="Freeform 2" id="2"/>
          <p:cNvSpPr/>
          <p:nvPr/>
        </p:nvSpPr>
        <p:spPr>
          <a:xfrm flipH="false" flipV="false" rot="2068842">
            <a:off x="-4611311" y="-1362269"/>
            <a:ext cx="8901994" cy="10457555"/>
          </a:xfrm>
          <a:custGeom>
            <a:avLst/>
            <a:gdLst/>
            <a:ahLst/>
            <a:cxnLst/>
            <a:rect r="r" b="b" t="t" l="l"/>
            <a:pathLst>
              <a:path h="10457555" w="8901994">
                <a:moveTo>
                  <a:pt x="0" y="0"/>
                </a:moveTo>
                <a:lnTo>
                  <a:pt x="8901994" y="0"/>
                </a:lnTo>
                <a:lnTo>
                  <a:pt x="8901994" y="10457555"/>
                </a:lnTo>
                <a:lnTo>
                  <a:pt x="0" y="10457555"/>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787978">
            <a:off x="12999008" y="-4595393"/>
            <a:ext cx="7755409" cy="12292435"/>
          </a:xfrm>
          <a:custGeom>
            <a:avLst/>
            <a:gdLst/>
            <a:ahLst/>
            <a:cxnLst/>
            <a:rect r="r" b="b" t="t" l="l"/>
            <a:pathLst>
              <a:path h="12292435" w="7755409">
                <a:moveTo>
                  <a:pt x="0" y="0"/>
                </a:moveTo>
                <a:lnTo>
                  <a:pt x="7755409" y="0"/>
                </a:lnTo>
                <a:lnTo>
                  <a:pt x="7755409" y="12292435"/>
                </a:lnTo>
                <a:lnTo>
                  <a:pt x="0" y="122924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828800" y="1028700"/>
            <a:ext cx="14630400" cy="8229600"/>
          </a:xfrm>
          <a:custGeom>
            <a:avLst/>
            <a:gdLst/>
            <a:ahLst/>
            <a:cxnLst/>
            <a:rect r="r" b="b" t="t" l="l"/>
            <a:pathLst>
              <a:path h="8229600" w="14630400">
                <a:moveTo>
                  <a:pt x="0" y="0"/>
                </a:moveTo>
                <a:lnTo>
                  <a:pt x="14630400" y="0"/>
                </a:lnTo>
                <a:lnTo>
                  <a:pt x="14630400" y="8229600"/>
                </a:lnTo>
                <a:lnTo>
                  <a:pt x="0" y="8229600"/>
                </a:lnTo>
                <a:lnTo>
                  <a:pt x="0" y="0"/>
                </a:lnTo>
                <a:close/>
              </a:path>
            </a:pathLst>
          </a:custGeom>
          <a:blipFill>
            <a:blip r:embed="rId6"/>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4F674F"/>
        </a:solidFill>
      </p:bgPr>
    </p:bg>
    <p:spTree>
      <p:nvGrpSpPr>
        <p:cNvPr id="1" name=""/>
        <p:cNvGrpSpPr/>
        <p:nvPr/>
      </p:nvGrpSpPr>
      <p:grpSpPr>
        <a:xfrm>
          <a:off x="0" y="0"/>
          <a:ext cx="0" cy="0"/>
          <a:chOff x="0" y="0"/>
          <a:chExt cx="0" cy="0"/>
        </a:xfrm>
      </p:grpSpPr>
      <p:sp>
        <p:nvSpPr>
          <p:cNvPr name="Freeform 2" id="2"/>
          <p:cNvSpPr/>
          <p:nvPr/>
        </p:nvSpPr>
        <p:spPr>
          <a:xfrm flipH="false" flipV="false" rot="0">
            <a:off x="-3849591" y="5642381"/>
            <a:ext cx="8857785" cy="8525618"/>
          </a:xfrm>
          <a:custGeom>
            <a:avLst/>
            <a:gdLst/>
            <a:ahLst/>
            <a:cxnLst/>
            <a:rect r="r" b="b" t="t" l="l"/>
            <a:pathLst>
              <a:path h="8525618" w="8857785">
                <a:moveTo>
                  <a:pt x="0" y="0"/>
                </a:moveTo>
                <a:lnTo>
                  <a:pt x="8857785" y="0"/>
                </a:lnTo>
                <a:lnTo>
                  <a:pt x="8857785" y="8525618"/>
                </a:lnTo>
                <a:lnTo>
                  <a:pt x="0" y="8525618"/>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743839">
            <a:off x="-2596254" y="4920069"/>
            <a:ext cx="5915271" cy="9375789"/>
          </a:xfrm>
          <a:custGeom>
            <a:avLst/>
            <a:gdLst/>
            <a:ahLst/>
            <a:cxnLst/>
            <a:rect r="r" b="b" t="t" l="l"/>
            <a:pathLst>
              <a:path h="9375789" w="5915271">
                <a:moveTo>
                  <a:pt x="0" y="0"/>
                </a:moveTo>
                <a:lnTo>
                  <a:pt x="5915271" y="0"/>
                </a:lnTo>
                <a:lnTo>
                  <a:pt x="5915271" y="9375789"/>
                </a:lnTo>
                <a:lnTo>
                  <a:pt x="0" y="93757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8743839">
            <a:off x="14618678" y="-5709791"/>
            <a:ext cx="5915271" cy="9375789"/>
          </a:xfrm>
          <a:custGeom>
            <a:avLst/>
            <a:gdLst/>
            <a:ahLst/>
            <a:cxnLst/>
            <a:rect r="r" b="b" t="t" l="l"/>
            <a:pathLst>
              <a:path h="9375789" w="5915271">
                <a:moveTo>
                  <a:pt x="0" y="0"/>
                </a:moveTo>
                <a:lnTo>
                  <a:pt x="5915270" y="0"/>
                </a:lnTo>
                <a:lnTo>
                  <a:pt x="5915270" y="9375790"/>
                </a:lnTo>
                <a:lnTo>
                  <a:pt x="0" y="93757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828800" y="1028700"/>
            <a:ext cx="14630400" cy="8229600"/>
          </a:xfrm>
          <a:custGeom>
            <a:avLst/>
            <a:gdLst/>
            <a:ahLst/>
            <a:cxnLst/>
            <a:rect r="r" b="b" t="t" l="l"/>
            <a:pathLst>
              <a:path h="8229600" w="14630400">
                <a:moveTo>
                  <a:pt x="0" y="0"/>
                </a:moveTo>
                <a:lnTo>
                  <a:pt x="14630400" y="0"/>
                </a:lnTo>
                <a:lnTo>
                  <a:pt x="14630400" y="8229600"/>
                </a:lnTo>
                <a:lnTo>
                  <a:pt x="0" y="8229600"/>
                </a:lnTo>
                <a:lnTo>
                  <a:pt x="0" y="0"/>
                </a:lnTo>
                <a:close/>
              </a:path>
            </a:pathLst>
          </a:custGeom>
          <a:blipFill>
            <a:blip r:embed="rId6"/>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B7CDB7"/>
        </a:solidFill>
      </p:bgPr>
    </p:bg>
    <p:spTree>
      <p:nvGrpSpPr>
        <p:cNvPr id="1" name=""/>
        <p:cNvGrpSpPr/>
        <p:nvPr/>
      </p:nvGrpSpPr>
      <p:grpSpPr>
        <a:xfrm>
          <a:off x="0" y="0"/>
          <a:ext cx="0" cy="0"/>
          <a:chOff x="0" y="0"/>
          <a:chExt cx="0" cy="0"/>
        </a:xfrm>
      </p:grpSpPr>
      <p:sp>
        <p:nvSpPr>
          <p:cNvPr name="Freeform 2" id="2"/>
          <p:cNvSpPr/>
          <p:nvPr/>
        </p:nvSpPr>
        <p:spPr>
          <a:xfrm flipH="false" flipV="false" rot="7672955">
            <a:off x="12501292" y="-6970951"/>
            <a:ext cx="8901994" cy="10457555"/>
          </a:xfrm>
          <a:custGeom>
            <a:avLst/>
            <a:gdLst/>
            <a:ahLst/>
            <a:cxnLst/>
            <a:rect r="r" b="b" t="t" l="l"/>
            <a:pathLst>
              <a:path h="10457555" w="8901994">
                <a:moveTo>
                  <a:pt x="0" y="0"/>
                </a:moveTo>
                <a:lnTo>
                  <a:pt x="8901994" y="0"/>
                </a:lnTo>
                <a:lnTo>
                  <a:pt x="8901994" y="10457555"/>
                </a:lnTo>
                <a:lnTo>
                  <a:pt x="0" y="10457555"/>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901520">
            <a:off x="10721379" y="-2866533"/>
            <a:ext cx="10836480" cy="7395897"/>
          </a:xfrm>
          <a:custGeom>
            <a:avLst/>
            <a:gdLst/>
            <a:ahLst/>
            <a:cxnLst/>
            <a:rect r="r" b="b" t="t" l="l"/>
            <a:pathLst>
              <a:path h="7395897" w="10836480">
                <a:moveTo>
                  <a:pt x="0" y="0"/>
                </a:moveTo>
                <a:lnTo>
                  <a:pt x="10836479" y="0"/>
                </a:lnTo>
                <a:lnTo>
                  <a:pt x="10836479" y="7395898"/>
                </a:lnTo>
                <a:lnTo>
                  <a:pt x="0" y="73958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7772413">
            <a:off x="-3694394" y="6621391"/>
            <a:ext cx="6800267" cy="4641183"/>
          </a:xfrm>
          <a:custGeom>
            <a:avLst/>
            <a:gdLst/>
            <a:ahLst/>
            <a:cxnLst/>
            <a:rect r="r" b="b" t="t" l="l"/>
            <a:pathLst>
              <a:path h="4641183" w="6800267">
                <a:moveTo>
                  <a:pt x="0" y="0"/>
                </a:moveTo>
                <a:lnTo>
                  <a:pt x="6800268" y="0"/>
                </a:lnTo>
                <a:lnTo>
                  <a:pt x="6800268" y="4641183"/>
                </a:lnTo>
                <a:lnTo>
                  <a:pt x="0" y="46411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aphicFrame>
        <p:nvGraphicFramePr>
          <p:cNvPr name="Table 5" id="5"/>
          <p:cNvGraphicFramePr>
            <a:graphicFrameLocks noGrp="true"/>
          </p:cNvGraphicFramePr>
          <p:nvPr/>
        </p:nvGraphicFramePr>
        <p:xfrm>
          <a:off x="334575" y="1678490"/>
          <a:ext cx="17639100" cy="8484840"/>
        </p:xfrm>
        <a:graphic>
          <a:graphicData uri="http://schemas.openxmlformats.org/drawingml/2006/table">
            <a:tbl>
              <a:tblPr/>
              <a:tblGrid>
                <a:gridCol w="1305136"/>
                <a:gridCol w="2649613"/>
                <a:gridCol w="3734230"/>
                <a:gridCol w="3763137"/>
                <a:gridCol w="3088348"/>
                <a:gridCol w="3098637"/>
              </a:tblGrid>
              <a:tr h="964190">
                <a:tc>
                  <a:txBody>
                    <a:bodyPr anchor="t" rtlCol="false"/>
                    <a:lstStyle/>
                    <a:p>
                      <a:pPr algn="ctr">
                        <a:lnSpc>
                          <a:spcPts val="3240"/>
                        </a:lnSpc>
                        <a:defRPr/>
                      </a:pPr>
                      <a:r>
                        <a:rPr lang="en-US" sz="2700" spc="-41">
                          <a:solidFill>
                            <a:srgbClr val="000000"/>
                          </a:solidFill>
                          <a:latin typeface="Times New Roman"/>
                        </a:rPr>
                        <a:t>S. No</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240"/>
                        </a:lnSpc>
                        <a:defRPr/>
                      </a:pPr>
                      <a:r>
                        <a:rPr lang="en-US" sz="2700" spc="-41">
                          <a:solidFill>
                            <a:srgbClr val="000000"/>
                          </a:solidFill>
                          <a:latin typeface="Times New Roman"/>
                        </a:rPr>
                        <a:t>Year &amp; Author name</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240"/>
                        </a:lnSpc>
                        <a:defRPr/>
                      </a:pPr>
                      <a:r>
                        <a:rPr lang="en-US" sz="2700" spc="-41">
                          <a:solidFill>
                            <a:srgbClr val="000000"/>
                          </a:solidFill>
                          <a:latin typeface="Times New Roman"/>
                        </a:rPr>
                        <a:t>Title</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240"/>
                        </a:lnSpc>
                        <a:defRPr/>
                      </a:pPr>
                      <a:r>
                        <a:rPr lang="en-US" sz="2700" spc="-41">
                          <a:solidFill>
                            <a:srgbClr val="000000"/>
                          </a:solidFill>
                          <a:latin typeface="Times New Roman"/>
                        </a:rPr>
                        <a:t>Description</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240"/>
                        </a:lnSpc>
                        <a:defRPr/>
                      </a:pPr>
                      <a:r>
                        <a:rPr lang="en-US" sz="2700" spc="-41">
                          <a:solidFill>
                            <a:srgbClr val="000000"/>
                          </a:solidFill>
                          <a:latin typeface="Times New Roman"/>
                        </a:rPr>
                        <a:t>Advantages</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240"/>
                        </a:lnSpc>
                        <a:defRPr/>
                      </a:pPr>
                      <a:r>
                        <a:rPr lang="en-US" sz="2700" spc="-41">
                          <a:solidFill>
                            <a:srgbClr val="000000"/>
                          </a:solidFill>
                          <a:latin typeface="Times New Roman"/>
                        </a:rPr>
                        <a:t>Disadvantages</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924268">
                <a:tc>
                  <a:txBody>
                    <a:bodyPr anchor="t" rtlCol="false"/>
                    <a:lstStyle/>
                    <a:p>
                      <a:pPr algn="ctr">
                        <a:lnSpc>
                          <a:spcPts val="2520"/>
                        </a:lnSpc>
                        <a:defRPr/>
                      </a:pPr>
                      <a:r>
                        <a:rPr lang="en-US" sz="2100" spc="-32">
                          <a:solidFill>
                            <a:srgbClr val="000000"/>
                          </a:solidFill>
                          <a:latin typeface="Times New Roman"/>
                        </a:rPr>
                        <a:t>1.</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20"/>
                        </a:lnSpc>
                        <a:defRPr/>
                      </a:pPr>
                      <a:r>
                        <a:rPr lang="en-US" sz="2100" spc="-32">
                          <a:solidFill>
                            <a:srgbClr val="000000"/>
                          </a:solidFill>
                          <a:latin typeface="Times New Roman"/>
                        </a:rPr>
                        <a:t>       2021</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20"/>
                        </a:lnSpc>
                        <a:defRPr/>
                      </a:pPr>
                      <a:r>
                        <a:rPr lang="en-US" sz="2100">
                          <a:solidFill>
                            <a:srgbClr val="000000"/>
                          </a:solidFill>
                          <a:latin typeface="Times New Roman"/>
                        </a:rPr>
                        <a:t>“Prediction of future Alzheimer's disease dementia using plasma phospho-tau combined with other accessible measures” by Blennow K et al.</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20"/>
                        </a:lnSpc>
                        <a:defRPr/>
                      </a:pPr>
                      <a:r>
                        <a:rPr lang="en-US" sz="2100" spc="-32">
                          <a:solidFill>
                            <a:srgbClr val="000000"/>
                          </a:solidFill>
                          <a:latin typeface="Times New Roman"/>
                        </a:rPr>
                        <a:t>The first approach is based on traditional classifiers,the second approach utilizes deep</a:t>
                      </a:r>
                      <a:endParaRPr lang="en-US" sz="1100"/>
                    </a:p>
                    <a:p>
                      <a:pPr algn="ctr">
                        <a:lnSpc>
                          <a:spcPts val="2520"/>
                        </a:lnSpc>
                      </a:pPr>
                      <a:r>
                        <a:rPr lang="en-US" sz="2100" spc="-32">
                          <a:solidFill>
                            <a:srgbClr val="000000"/>
                          </a:solidFill>
                          <a:latin typeface="Times New Roman"/>
                        </a:rPr>
                        <a:t>neural networks.</a:t>
                      </a:r>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20"/>
                        </a:lnSpc>
                        <a:defRPr/>
                      </a:pPr>
                      <a:r>
                        <a:rPr lang="en-US" sz="2100" spc="-32">
                          <a:solidFill>
                            <a:srgbClr val="000000"/>
                          </a:solidFill>
                          <a:latin typeface="Times New Roman"/>
                        </a:rPr>
                        <a:t>Utilizes waikato environment for knowledge analysis (WEKA) tool.</a:t>
                      </a:r>
                      <a:endParaRPr lang="en-US" sz="1100"/>
                    </a:p>
                    <a:p>
                      <a:pPr algn="ctr">
                        <a:lnSpc>
                          <a:spcPts val="2520"/>
                        </a:lnSpc>
                      </a:pPr>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20"/>
                        </a:lnSpc>
                        <a:defRPr/>
                      </a:pPr>
                      <a:r>
                        <a:rPr lang="en-US" sz="2100" spc="-32">
                          <a:solidFill>
                            <a:srgbClr val="000000"/>
                          </a:solidFill>
                          <a:latin typeface="Times New Roman"/>
                        </a:rPr>
                        <a:t>The paper is focused only on the machine learning and the accuracy is low.</a:t>
                      </a:r>
                      <a:endParaRPr lang="en-US" sz="1100"/>
                    </a:p>
                    <a:p>
                      <a:pPr algn="ctr">
                        <a:lnSpc>
                          <a:spcPts val="2520"/>
                        </a:lnSpc>
                      </a:pPr>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808459">
                <a:tc>
                  <a:txBody>
                    <a:bodyPr anchor="t" rtlCol="false"/>
                    <a:lstStyle/>
                    <a:p>
                      <a:pPr algn="ctr">
                        <a:lnSpc>
                          <a:spcPts val="2520"/>
                        </a:lnSpc>
                        <a:defRPr/>
                      </a:pPr>
                      <a:r>
                        <a:rPr lang="en-US" sz="2100" spc="-32">
                          <a:solidFill>
                            <a:srgbClr val="000000"/>
                          </a:solidFill>
                          <a:latin typeface="Times New Roman"/>
                        </a:rPr>
                        <a:t>2.</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20"/>
                        </a:lnSpc>
                        <a:defRPr/>
                      </a:pPr>
                      <a:r>
                        <a:rPr lang="en-US" sz="2100" spc="-32">
                          <a:solidFill>
                            <a:srgbClr val="000000"/>
                          </a:solidFill>
                          <a:latin typeface="Times New Roman"/>
                        </a:rPr>
                        <a:t>       2021</a:t>
                      </a:r>
                      <a:endParaRPr lang="en-US" sz="1100"/>
                    </a:p>
                    <a:p>
                      <a:pPr algn="ctr">
                        <a:lnSpc>
                          <a:spcPts val="2520"/>
                        </a:lnSpc>
                      </a:pPr>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20"/>
                        </a:lnSpc>
                        <a:defRPr/>
                      </a:pPr>
                      <a:r>
                        <a:rPr lang="en-US" sz="2100">
                          <a:solidFill>
                            <a:srgbClr val="000000"/>
                          </a:solidFill>
                          <a:latin typeface="Times New Roman"/>
                        </a:rPr>
                        <a:t>“Application of Artificial Intelligence techniques for the detection of Alzheimer’s disease using structural MRI images” by Candice Ke En Ang et al.</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20"/>
                        </a:lnSpc>
                        <a:defRPr/>
                      </a:pPr>
                      <a:r>
                        <a:rPr lang="en-US" sz="2100" spc="-32">
                          <a:solidFill>
                            <a:srgbClr val="000000"/>
                          </a:solidFill>
                          <a:latin typeface="Times New Roman"/>
                        </a:rPr>
                        <a:t>Provides essential features required to detect fraudulent.</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20"/>
                        </a:lnSpc>
                        <a:defRPr/>
                      </a:pPr>
                      <a:r>
                        <a:rPr lang="en-US" sz="2100" spc="-32">
                          <a:solidFill>
                            <a:srgbClr val="000000"/>
                          </a:solidFill>
                          <a:latin typeface="Times New Roman"/>
                        </a:rPr>
                        <a:t>Random forest algorithm is very stable. </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20"/>
                        </a:lnSpc>
                        <a:defRPr/>
                      </a:pPr>
                      <a:r>
                        <a:rPr lang="en-US" sz="2100" spc="-32">
                          <a:solidFill>
                            <a:srgbClr val="000000"/>
                          </a:solidFill>
                          <a:latin typeface="Times New Roman"/>
                        </a:rPr>
                        <a:t>Speed during testing and application will suffer.</a:t>
                      </a:r>
                      <a:endParaRPr lang="en-US" sz="1100"/>
                    </a:p>
                    <a:p>
                      <a:pPr algn="ctr">
                        <a:lnSpc>
                          <a:spcPts val="2520"/>
                        </a:lnSpc>
                      </a:pPr>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808459">
                <a:tc>
                  <a:txBody>
                    <a:bodyPr anchor="t" rtlCol="false"/>
                    <a:lstStyle/>
                    <a:p>
                      <a:pPr algn="ctr">
                        <a:lnSpc>
                          <a:spcPts val="2520"/>
                        </a:lnSpc>
                        <a:defRPr/>
                      </a:pPr>
                      <a:r>
                        <a:rPr lang="en-US" sz="2100" spc="-32">
                          <a:solidFill>
                            <a:srgbClr val="000000"/>
                          </a:solidFill>
                          <a:latin typeface="Times New Roman"/>
                        </a:rPr>
                        <a:t>3.</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20"/>
                        </a:lnSpc>
                        <a:defRPr/>
                      </a:pPr>
                      <a:r>
                        <a:rPr lang="en-US" sz="2100" spc="-32">
                          <a:solidFill>
                            <a:srgbClr val="000000"/>
                          </a:solidFill>
                          <a:latin typeface="Times New Roman"/>
                        </a:rPr>
                        <a:t>       2021</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20"/>
                        </a:lnSpc>
                        <a:defRPr/>
                      </a:pPr>
                      <a:r>
                        <a:rPr lang="en-US" sz="2100">
                          <a:solidFill>
                            <a:srgbClr val="000000"/>
                          </a:solidFill>
                          <a:latin typeface="Times New Roman"/>
                        </a:rPr>
                        <a:t>“A Deep Learning Model for Early Diagnosis of Alzheimer Diseases and Dementia from MR Images” by Chandran Venkatesan et al.</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20"/>
                        </a:lnSpc>
                        <a:defRPr/>
                      </a:pPr>
                      <a:r>
                        <a:rPr lang="en-US" sz="2100" spc="-32">
                          <a:solidFill>
                            <a:srgbClr val="000000"/>
                          </a:solidFill>
                          <a:latin typeface="Times New Roman"/>
                        </a:rPr>
                        <a:t>Hybrid methods which use AdaBoost and majority voting methods are applied.</a:t>
                      </a:r>
                      <a:endParaRPr lang="en-US" sz="1100"/>
                    </a:p>
                    <a:p>
                      <a:pPr algn="ctr">
                        <a:lnSpc>
                          <a:spcPts val="2520"/>
                        </a:lnSpc>
                      </a:pPr>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20"/>
                        </a:lnSpc>
                        <a:defRPr/>
                      </a:pPr>
                      <a:r>
                        <a:rPr lang="en-US" sz="2100" spc="-32">
                          <a:solidFill>
                            <a:srgbClr val="000000"/>
                          </a:solidFill>
                          <a:latin typeface="Times New Roman"/>
                        </a:rPr>
                        <a:t>Algorithms for clustering and classification were used separately.</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20"/>
                        </a:lnSpc>
                        <a:defRPr/>
                      </a:pPr>
                      <a:r>
                        <a:rPr lang="en-US" sz="2100" spc="-32">
                          <a:solidFill>
                            <a:srgbClr val="000000"/>
                          </a:solidFill>
                          <a:latin typeface="Times New Roman"/>
                        </a:rPr>
                        <a:t>Lack of confidentiality and lack of security of data.</a:t>
                      </a:r>
                      <a:endParaRPr lang="en-US" sz="1100"/>
                    </a:p>
                    <a:p>
                      <a:pPr algn="ctr">
                        <a:lnSpc>
                          <a:spcPts val="2520"/>
                        </a:lnSpc>
                      </a:pPr>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979464">
                <a:tc>
                  <a:txBody>
                    <a:bodyPr anchor="t" rtlCol="false"/>
                    <a:lstStyle/>
                    <a:p>
                      <a:pPr algn="ctr">
                        <a:lnSpc>
                          <a:spcPts val="2520"/>
                        </a:lnSpc>
                        <a:defRPr/>
                      </a:pPr>
                      <a:r>
                        <a:rPr lang="en-US" sz="2100" spc="-32">
                          <a:solidFill>
                            <a:srgbClr val="000000"/>
                          </a:solidFill>
                          <a:latin typeface="Times New Roman"/>
                        </a:rPr>
                        <a:t>4.</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20"/>
                        </a:lnSpc>
                        <a:defRPr/>
                      </a:pPr>
                      <a:r>
                        <a:rPr lang="en-US" sz="2100" spc="-32">
                          <a:solidFill>
                            <a:srgbClr val="000000"/>
                          </a:solidFill>
                          <a:latin typeface="Times New Roman"/>
                        </a:rPr>
                        <a:t>       2021</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20"/>
                        </a:lnSpc>
                        <a:defRPr/>
                      </a:pPr>
                      <a:r>
                        <a:rPr lang="en-US" sz="2100">
                          <a:solidFill>
                            <a:srgbClr val="000000"/>
                          </a:solidFill>
                          <a:latin typeface="Times New Roman"/>
                        </a:rPr>
                        <a:t>“Alzheimer Disease Detection using Correlation based Ensemble Feature Selection and Multi Support Vector Machine” by Jhansi et al.</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20"/>
                        </a:lnSpc>
                        <a:defRPr/>
                      </a:pPr>
                      <a:r>
                        <a:rPr lang="en-US" sz="2100" spc="-32">
                          <a:solidFill>
                            <a:srgbClr val="000000"/>
                          </a:solidFill>
                          <a:latin typeface="Times New Roman"/>
                        </a:rPr>
                        <a:t>Describes probability of fraudulent transactions in prevalence and context of credit card usage.</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20"/>
                        </a:lnSpc>
                        <a:defRPr/>
                      </a:pPr>
                      <a:r>
                        <a:rPr lang="en-US" sz="2100" spc="-32">
                          <a:solidFill>
                            <a:srgbClr val="000000"/>
                          </a:solidFill>
                          <a:latin typeface="Times New Roman"/>
                        </a:rPr>
                        <a:t>Can handle large datasets helps in predicting the disease efficiently.</a:t>
                      </a:r>
                      <a:endParaRPr lang="en-US" sz="1100"/>
                    </a:p>
                    <a:p>
                      <a:pPr algn="ctr">
                        <a:lnSpc>
                          <a:spcPts val="2520"/>
                        </a:lnSpc>
                      </a:pPr>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520"/>
                        </a:lnSpc>
                        <a:defRPr/>
                      </a:pPr>
                      <a:r>
                        <a:rPr lang="en-US" sz="2100" spc="-32">
                          <a:solidFill>
                            <a:srgbClr val="000000"/>
                          </a:solidFill>
                          <a:latin typeface="Times New Roman"/>
                        </a:rPr>
                        <a:t>The customers credit card passwords, cvv numbers and other vital information are always vulnerable.</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6" id="6"/>
          <p:cNvSpPr txBox="true"/>
          <p:nvPr/>
        </p:nvSpPr>
        <p:spPr>
          <a:xfrm rot="0">
            <a:off x="1028700" y="719562"/>
            <a:ext cx="5403771" cy="589701"/>
          </a:xfrm>
          <a:prstGeom prst="rect">
            <a:avLst/>
          </a:prstGeom>
        </p:spPr>
        <p:txBody>
          <a:bodyPr anchor="t" rtlCol="false" tIns="0" lIns="0" bIns="0" rIns="0">
            <a:spAutoFit/>
          </a:bodyPr>
          <a:lstStyle/>
          <a:p>
            <a:pPr algn="ctr">
              <a:lnSpc>
                <a:spcPts val="3995"/>
              </a:lnSpc>
              <a:spcBef>
                <a:spcPct val="0"/>
              </a:spcBef>
            </a:pPr>
            <a:r>
              <a:rPr lang="en-US" sz="3699" spc="-57">
                <a:solidFill>
                  <a:srgbClr val="000000"/>
                </a:solidFill>
                <a:latin typeface="Times New Roman Bold"/>
              </a:rPr>
              <a:t>LITERATURE SURVEY:</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4F674F"/>
        </a:solidFill>
      </p:bgPr>
    </p:bg>
    <p:spTree>
      <p:nvGrpSpPr>
        <p:cNvPr id="1" name=""/>
        <p:cNvGrpSpPr/>
        <p:nvPr/>
      </p:nvGrpSpPr>
      <p:grpSpPr>
        <a:xfrm>
          <a:off x="0" y="0"/>
          <a:ext cx="0" cy="0"/>
          <a:chOff x="0" y="0"/>
          <a:chExt cx="0" cy="0"/>
        </a:xfrm>
      </p:grpSpPr>
      <p:sp>
        <p:nvSpPr>
          <p:cNvPr name="Freeform 2" id="2"/>
          <p:cNvSpPr/>
          <p:nvPr/>
        </p:nvSpPr>
        <p:spPr>
          <a:xfrm flipH="false" flipV="false" rot="3595009">
            <a:off x="11667807" y="-2491199"/>
            <a:ext cx="10836480" cy="7395897"/>
          </a:xfrm>
          <a:custGeom>
            <a:avLst/>
            <a:gdLst/>
            <a:ahLst/>
            <a:cxnLst/>
            <a:rect r="r" b="b" t="t" l="l"/>
            <a:pathLst>
              <a:path h="7395897" w="10836480">
                <a:moveTo>
                  <a:pt x="0" y="0"/>
                </a:moveTo>
                <a:lnTo>
                  <a:pt x="10836479" y="0"/>
                </a:lnTo>
                <a:lnTo>
                  <a:pt x="10836479" y="7395898"/>
                </a:lnTo>
                <a:lnTo>
                  <a:pt x="0" y="7395898"/>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921556">
            <a:off x="-3704253" y="5881126"/>
            <a:ext cx="10836480" cy="7395897"/>
          </a:xfrm>
          <a:custGeom>
            <a:avLst/>
            <a:gdLst/>
            <a:ahLst/>
            <a:cxnLst/>
            <a:rect r="r" b="b" t="t" l="l"/>
            <a:pathLst>
              <a:path h="7395897" w="10836480">
                <a:moveTo>
                  <a:pt x="0" y="0"/>
                </a:moveTo>
                <a:lnTo>
                  <a:pt x="10836480" y="0"/>
                </a:lnTo>
                <a:lnTo>
                  <a:pt x="10836480" y="7395897"/>
                </a:lnTo>
                <a:lnTo>
                  <a:pt x="0" y="7395897"/>
                </a:lnTo>
                <a:lnTo>
                  <a:pt x="0" y="0"/>
                </a:lnTo>
                <a:close/>
              </a:path>
            </a:pathLst>
          </a:custGeom>
          <a:blipFill>
            <a:blip r:embed="rId2">
              <a:alphaModFix amt="52000"/>
              <a:extLst>
                <a:ext uri="{96DAC541-7B7A-43D3-8B79-37D633B846F1}">
                  <asvg:svgBlip xmlns:asvg="http://schemas.microsoft.com/office/drawing/2016/SVG/main" r:embed="rId3"/>
                </a:ext>
              </a:extLst>
            </a:blip>
            <a:stretch>
              <a:fillRect l="0" t="0" r="0" b="0"/>
            </a:stretch>
          </a:blipFill>
        </p:spPr>
      </p:sp>
      <p:graphicFrame>
        <p:nvGraphicFramePr>
          <p:cNvPr name="Table 4" id="4"/>
          <p:cNvGraphicFramePr>
            <a:graphicFrameLocks noGrp="true"/>
          </p:cNvGraphicFramePr>
          <p:nvPr/>
        </p:nvGraphicFramePr>
        <p:xfrm>
          <a:off x="524204" y="358178"/>
          <a:ext cx="17239592" cy="9570644"/>
        </p:xfrm>
        <a:graphic>
          <a:graphicData uri="http://schemas.openxmlformats.org/drawingml/2006/table">
            <a:tbl>
              <a:tblPr/>
              <a:tblGrid>
                <a:gridCol w="1299708"/>
                <a:gridCol w="1404623"/>
                <a:gridCol w="3275873"/>
                <a:gridCol w="3773106"/>
                <a:gridCol w="3840672"/>
                <a:gridCol w="3645610"/>
              </a:tblGrid>
              <a:tr h="864849">
                <a:tc>
                  <a:txBody>
                    <a:bodyPr anchor="t" rtlCol="false"/>
                    <a:lstStyle/>
                    <a:p>
                      <a:pPr algn="ctr">
                        <a:lnSpc>
                          <a:spcPts val="3240"/>
                        </a:lnSpc>
                        <a:defRPr/>
                      </a:pPr>
                      <a:r>
                        <a:rPr lang="en-US" sz="2700" spc="-41">
                          <a:solidFill>
                            <a:srgbClr val="FAFAFA"/>
                          </a:solidFill>
                          <a:latin typeface="Times New Roman"/>
                        </a:rPr>
                        <a:t>S. No</a:t>
                      </a:r>
                      <a:endParaRPr lang="en-US" sz="1100"/>
                    </a:p>
                  </a:txBody>
                  <a:tcPr marL="76200" marR="76200" marT="76200" marB="7620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tcPr>
                </a:tc>
                <a:tc>
                  <a:txBody>
                    <a:bodyPr anchor="t" rtlCol="false"/>
                    <a:lstStyle/>
                    <a:p>
                      <a:pPr algn="ctr">
                        <a:lnSpc>
                          <a:spcPts val="3240"/>
                        </a:lnSpc>
                        <a:defRPr/>
                      </a:pPr>
                      <a:r>
                        <a:rPr lang="en-US" sz="2700" spc="-41">
                          <a:solidFill>
                            <a:srgbClr val="FAFAFA"/>
                          </a:solidFill>
                          <a:latin typeface="Times New Roman"/>
                        </a:rPr>
                        <a:t>     Year </a:t>
                      </a:r>
                      <a:endParaRPr lang="en-US" sz="1100"/>
                    </a:p>
                  </a:txBody>
                  <a:tcPr marL="76200" marR="76200" marT="76200" marB="7620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tcPr>
                </a:tc>
                <a:tc>
                  <a:txBody>
                    <a:bodyPr anchor="t" rtlCol="false"/>
                    <a:lstStyle/>
                    <a:p>
                      <a:pPr algn="ctr">
                        <a:lnSpc>
                          <a:spcPts val="3240"/>
                        </a:lnSpc>
                        <a:defRPr/>
                      </a:pPr>
                      <a:r>
                        <a:rPr lang="en-US" sz="2700" spc="-41">
                          <a:solidFill>
                            <a:srgbClr val="FAFAFA"/>
                          </a:solidFill>
                          <a:latin typeface="Times New Roman"/>
                        </a:rPr>
                        <a:t>         Title</a:t>
                      </a:r>
                      <a:endParaRPr lang="en-US" sz="1100"/>
                    </a:p>
                  </a:txBody>
                  <a:tcPr marL="76200" marR="76200" marT="76200" marB="7620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tcPr>
                </a:tc>
                <a:tc>
                  <a:txBody>
                    <a:bodyPr anchor="t" rtlCol="false"/>
                    <a:lstStyle/>
                    <a:p>
                      <a:pPr algn="ctr">
                        <a:lnSpc>
                          <a:spcPts val="3240"/>
                        </a:lnSpc>
                        <a:defRPr/>
                      </a:pPr>
                      <a:r>
                        <a:rPr lang="en-US" sz="2700" spc="-41">
                          <a:solidFill>
                            <a:srgbClr val="FAFAFA"/>
                          </a:solidFill>
                          <a:latin typeface="Times New Roman"/>
                        </a:rPr>
                        <a:t>Description</a:t>
                      </a:r>
                      <a:endParaRPr lang="en-US" sz="1100"/>
                    </a:p>
                  </a:txBody>
                  <a:tcPr marL="76200" marR="76200" marT="76200" marB="7620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3240"/>
                        </a:lnSpc>
                        <a:defRPr/>
                      </a:pPr>
                      <a:r>
                        <a:rPr lang="en-US" sz="2700" spc="-41">
                          <a:solidFill>
                            <a:srgbClr val="FAFAFA"/>
                          </a:solidFill>
                          <a:latin typeface="Times New Roman"/>
                        </a:rPr>
                        <a:t>Advantages</a:t>
                      </a:r>
                      <a:endParaRPr lang="en-US" sz="1100"/>
                    </a:p>
                  </a:txBody>
                  <a:tcPr marL="76200" marR="76200" marT="76200" marB="7620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tcPr>
                </a:tc>
                <a:tc>
                  <a:txBody>
                    <a:bodyPr anchor="t" rtlCol="false"/>
                    <a:lstStyle/>
                    <a:p>
                      <a:pPr algn="ctr">
                        <a:lnSpc>
                          <a:spcPts val="3240"/>
                        </a:lnSpc>
                        <a:defRPr/>
                      </a:pPr>
                      <a:r>
                        <a:rPr lang="en-US" sz="2700" spc="-41">
                          <a:solidFill>
                            <a:srgbClr val="FAFAFA"/>
                          </a:solidFill>
                          <a:latin typeface="Times New Roman"/>
                        </a:rPr>
                        <a:t>Disadvantages</a:t>
                      </a:r>
                      <a:endParaRPr lang="en-US" sz="1100"/>
                    </a:p>
                  </a:txBody>
                  <a:tcPr marL="76200" marR="76200" marT="76200" marB="7620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tcPr>
                </a:tc>
              </a:tr>
              <a:tr h="2255134">
                <a:tc>
                  <a:txBody>
                    <a:bodyPr anchor="t" rtlCol="false"/>
                    <a:lstStyle/>
                    <a:p>
                      <a:pPr algn="ctr">
                        <a:lnSpc>
                          <a:spcPts val="2520"/>
                        </a:lnSpc>
                        <a:defRPr/>
                      </a:pPr>
                      <a:r>
                        <a:rPr lang="en-US" sz="2100" spc="-32">
                          <a:solidFill>
                            <a:srgbClr val="FAFAFA"/>
                          </a:solidFill>
                          <a:latin typeface="Times New Roman"/>
                        </a:rPr>
                        <a:t>5.</a:t>
                      </a:r>
                      <a:endParaRPr lang="en-US" sz="1100"/>
                    </a:p>
                  </a:txBody>
                  <a:tcPr marL="76200" marR="76200" marT="76200" marB="7620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tcPr>
                </a:tc>
                <a:tc>
                  <a:txBody>
                    <a:bodyPr anchor="t" rtlCol="false"/>
                    <a:lstStyle/>
                    <a:p>
                      <a:pPr algn="ctr">
                        <a:lnSpc>
                          <a:spcPts val="2520"/>
                        </a:lnSpc>
                        <a:defRPr/>
                      </a:pPr>
                      <a:r>
                        <a:rPr lang="en-US" sz="2100" spc="-32">
                          <a:solidFill>
                            <a:srgbClr val="FAFAFA"/>
                          </a:solidFill>
                          <a:latin typeface="Times New Roman"/>
                        </a:rPr>
                        <a:t>2022</a:t>
                      </a:r>
                      <a:endParaRPr lang="en-US" sz="1100"/>
                    </a:p>
                  </a:txBody>
                  <a:tcPr marL="76200" marR="76200" marT="76200" marB="7620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tcPr>
                </a:tc>
                <a:tc>
                  <a:txBody>
                    <a:bodyPr anchor="t" rtlCol="false"/>
                    <a:lstStyle/>
                    <a:p>
                      <a:pPr algn="ctr">
                        <a:lnSpc>
                          <a:spcPts val="2520"/>
                        </a:lnSpc>
                        <a:defRPr/>
                      </a:pPr>
                      <a:r>
                        <a:rPr lang="en-US" sz="2100">
                          <a:solidFill>
                            <a:srgbClr val="FAFAFA"/>
                          </a:solidFill>
                          <a:latin typeface="Times New Roman"/>
                        </a:rPr>
                        <a:t>“Alzheimers Disease Detection Using Different Machine Learning Algorithms” by T. Yamini</a:t>
                      </a:r>
                      <a:endParaRPr lang="en-US" sz="1100"/>
                    </a:p>
                  </a:txBody>
                  <a:tcPr marL="76200" marR="76200" marT="76200" marB="76200" anchor="ctr">
                    <a:lnL cmpd="sng" algn="ctr" cap="flat" w="12700">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tcPr>
                </a:tc>
                <a:tc>
                  <a:txBody>
                    <a:bodyPr anchor="t" rtlCol="false"/>
                    <a:lstStyle/>
                    <a:p>
                      <a:pPr algn="ctr">
                        <a:lnSpc>
                          <a:spcPts val="2520"/>
                        </a:lnSpc>
                        <a:defRPr/>
                      </a:pPr>
                      <a:r>
                        <a:rPr lang="en-US" sz="2100" spc="-32">
                          <a:solidFill>
                            <a:srgbClr val="FAFAFA"/>
                          </a:solidFill>
                          <a:latin typeface="Times New Roman"/>
                        </a:rPr>
                        <a:t>ML models detect Alzheimer’s early; Decision Trees excel but face scalability and image analysis challenges.</a:t>
                      </a:r>
                      <a:endParaRPr lang="en-US" sz="1100"/>
                    </a:p>
                  </a:txBody>
                  <a:tcPr marL="76200" marR="76200" marT="76200" marB="762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520"/>
                        </a:lnSpc>
                        <a:defRPr/>
                      </a:pPr>
                      <a:r>
                        <a:rPr lang="en-US" sz="2100" spc="-32">
                          <a:solidFill>
                            <a:srgbClr val="FAFAFA"/>
                          </a:solidFill>
                          <a:latin typeface="Times New Roman"/>
                        </a:rPr>
                        <a:t>ML models detect Alzheimer’s early; Decision Trees excel but face scalability and image analysis complexity.</a:t>
                      </a:r>
                      <a:endParaRPr lang="en-US" sz="1100"/>
                    </a:p>
                  </a:txBody>
                  <a:tcPr marL="76200" marR="76200" marT="76200" marB="76200" anchor="ctr">
                    <a:lnL cmpd="sng" algn="ctr" cap="flat" w="9525">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tcPr>
                </a:tc>
                <a:tc>
                  <a:txBody>
                    <a:bodyPr anchor="t" rtlCol="false"/>
                    <a:lstStyle/>
                    <a:p>
                      <a:pPr algn="ctr">
                        <a:lnSpc>
                          <a:spcPts val="2520"/>
                        </a:lnSpc>
                        <a:defRPr/>
                      </a:pPr>
                      <a:r>
                        <a:rPr lang="en-US" sz="2100" spc="-32">
                          <a:solidFill>
                            <a:srgbClr val="FAFAFA"/>
                          </a:solidFill>
                          <a:latin typeface="Times New Roman"/>
                        </a:rPr>
                        <a:t>Machine learning models detect Alzheimer’s early; Decision Trees excel, but scalability and image analysis complexity pose challenges.</a:t>
                      </a:r>
                      <a:endParaRPr lang="en-US" sz="1100"/>
                    </a:p>
                  </a:txBody>
                  <a:tcPr marL="76200" marR="76200" marT="76200" marB="7620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tcPr>
                </a:tc>
              </a:tr>
              <a:tr h="2255134">
                <a:tc>
                  <a:txBody>
                    <a:bodyPr anchor="t" rtlCol="false"/>
                    <a:lstStyle/>
                    <a:p>
                      <a:pPr algn="ctr">
                        <a:lnSpc>
                          <a:spcPts val="2520"/>
                        </a:lnSpc>
                        <a:defRPr/>
                      </a:pPr>
                      <a:r>
                        <a:rPr lang="en-US" sz="2100" spc="-32">
                          <a:solidFill>
                            <a:srgbClr val="FAFAFA"/>
                          </a:solidFill>
                          <a:latin typeface="Times New Roman"/>
                        </a:rPr>
                        <a:t>6.</a:t>
                      </a:r>
                      <a:endParaRPr lang="en-US" sz="1100"/>
                    </a:p>
                  </a:txBody>
                  <a:tcPr marL="76200" marR="76200" marT="76200" marB="7620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tcPr>
                </a:tc>
                <a:tc>
                  <a:txBody>
                    <a:bodyPr anchor="t" rtlCol="false"/>
                    <a:lstStyle/>
                    <a:p>
                      <a:pPr algn="ctr">
                        <a:lnSpc>
                          <a:spcPts val="2520"/>
                        </a:lnSpc>
                        <a:defRPr/>
                      </a:pPr>
                      <a:r>
                        <a:rPr lang="en-US" sz="2100" spc="-32">
                          <a:solidFill>
                            <a:srgbClr val="FAFAFA"/>
                          </a:solidFill>
                          <a:latin typeface="Times New Roman"/>
                        </a:rPr>
                        <a:t>2022</a:t>
                      </a:r>
                      <a:endParaRPr lang="en-US" sz="1100"/>
                    </a:p>
                  </a:txBody>
                  <a:tcPr marL="76200" marR="76200" marT="76200" marB="7620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tcPr>
                </a:tc>
                <a:tc>
                  <a:txBody>
                    <a:bodyPr anchor="t" rtlCol="false"/>
                    <a:lstStyle/>
                    <a:p>
                      <a:pPr algn="ctr">
                        <a:lnSpc>
                          <a:spcPts val="2520"/>
                        </a:lnSpc>
                        <a:defRPr/>
                      </a:pPr>
                      <a:r>
                        <a:rPr lang="en-US" sz="2100">
                          <a:solidFill>
                            <a:srgbClr val="FAFAFA"/>
                          </a:solidFill>
                          <a:latin typeface="Times New Roman"/>
                        </a:rPr>
                        <a:t>“Early-Stage Alzheimer's Disease Prediction Using Machine Learning Models</a:t>
                      </a:r>
                      <a:endParaRPr lang="en-US" sz="1100"/>
                    </a:p>
                    <a:p>
                      <a:pPr algn="ctr">
                        <a:lnSpc>
                          <a:spcPts val="2520"/>
                        </a:lnSpc>
                      </a:pPr>
                      <a:r>
                        <a:rPr lang="en-US" sz="2100">
                          <a:solidFill>
                            <a:srgbClr val="FAFAFA"/>
                          </a:solidFill>
                          <a:latin typeface="Times New Roman"/>
                        </a:rPr>
                        <a:t>“ by C Kavitha</a:t>
                      </a:r>
                    </a:p>
                  </a:txBody>
                  <a:tcPr marL="76200" marR="76200" marT="76200" marB="7620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tcPr>
                </a:tc>
                <a:tc>
                  <a:txBody>
                    <a:bodyPr anchor="t" rtlCol="false"/>
                    <a:lstStyle/>
                    <a:p>
                      <a:pPr algn="ctr">
                        <a:lnSpc>
                          <a:spcPts val="2520"/>
                        </a:lnSpc>
                        <a:defRPr/>
                      </a:pPr>
                      <a:endParaRPr lang="en-US" sz="1100"/>
                    </a:p>
                    <a:p>
                      <a:pPr algn="ctr">
                        <a:lnSpc>
                          <a:spcPts val="2520"/>
                        </a:lnSpc>
                      </a:pPr>
                      <a:r>
                        <a:rPr lang="en-US" sz="2100" spc="-32">
                          <a:solidFill>
                            <a:srgbClr val="FAFAFA"/>
                          </a:solidFill>
                          <a:latin typeface="Times New Roman"/>
                        </a:rPr>
                        <a:t>ML applied to OASIS data predicts Alzheimer's with 83% accuracy, outperforming previous methods.</a:t>
                      </a:r>
                    </a:p>
                  </a:txBody>
                  <a:tcPr marL="76200" marR="76200" marT="76200" marB="7620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tcPr>
                </a:tc>
                <a:tc>
                  <a:txBody>
                    <a:bodyPr anchor="t" rtlCol="false"/>
                    <a:lstStyle/>
                    <a:p>
                      <a:pPr algn="ctr">
                        <a:lnSpc>
                          <a:spcPts val="2520"/>
                        </a:lnSpc>
                        <a:defRPr/>
                      </a:pPr>
                      <a:r>
                        <a:rPr lang="en-US" sz="2100" spc="-32">
                          <a:solidFill>
                            <a:srgbClr val="FAFAFA"/>
                          </a:solidFill>
                          <a:latin typeface="Times New Roman"/>
                        </a:rPr>
                        <a:t>ML algorithms on OASIS data enable earlier Alzheimer's detection, improving treatment efficacy.</a:t>
                      </a:r>
                      <a:endParaRPr lang="en-US" sz="1100"/>
                    </a:p>
                  </a:txBody>
                  <a:tcPr marL="76200" marR="76200" marT="76200" marB="7620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tcPr>
                </a:tc>
                <a:tc>
                  <a:txBody>
                    <a:bodyPr anchor="t" rtlCol="false"/>
                    <a:lstStyle/>
                    <a:p>
                      <a:pPr algn="ctr">
                        <a:lnSpc>
                          <a:spcPts val="2520"/>
                        </a:lnSpc>
                        <a:defRPr/>
                      </a:pPr>
                      <a:r>
                        <a:rPr lang="en-US" sz="2100" spc="-32">
                          <a:solidFill>
                            <a:srgbClr val="FAFAFA"/>
                          </a:solidFill>
                          <a:latin typeface="Times New Roman"/>
                        </a:rPr>
                        <a:t>reliance on imaging data, which may not capture all aspects of Alzheimer's progression, potentially leading to incomplete or inaccurate predictions.</a:t>
                      </a:r>
                      <a:endParaRPr lang="en-US" sz="1100"/>
                    </a:p>
                  </a:txBody>
                  <a:tcPr marL="76200" marR="76200" marT="76200" marB="7620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tcPr>
                </a:tc>
              </a:tr>
              <a:tr h="2255134">
                <a:tc>
                  <a:txBody>
                    <a:bodyPr anchor="t" rtlCol="false"/>
                    <a:lstStyle/>
                    <a:p>
                      <a:pPr algn="ctr">
                        <a:lnSpc>
                          <a:spcPts val="2520"/>
                        </a:lnSpc>
                        <a:defRPr/>
                      </a:pPr>
                      <a:r>
                        <a:rPr lang="en-US" sz="2100" spc="-32">
                          <a:solidFill>
                            <a:srgbClr val="FAFAFA"/>
                          </a:solidFill>
                          <a:latin typeface="Times New Roman"/>
                        </a:rPr>
                        <a:t>7.</a:t>
                      </a:r>
                      <a:endParaRPr lang="en-US" sz="1100"/>
                    </a:p>
                  </a:txBody>
                  <a:tcPr marL="76200" marR="76200" marT="76200" marB="7620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tcPr>
                </a:tc>
                <a:tc>
                  <a:txBody>
                    <a:bodyPr anchor="t" rtlCol="false"/>
                    <a:lstStyle/>
                    <a:p>
                      <a:pPr algn="ctr">
                        <a:lnSpc>
                          <a:spcPts val="2520"/>
                        </a:lnSpc>
                        <a:defRPr/>
                      </a:pPr>
                      <a:r>
                        <a:rPr lang="en-US" sz="2100" spc="-32">
                          <a:solidFill>
                            <a:srgbClr val="FAFAFA"/>
                          </a:solidFill>
                          <a:latin typeface="Times New Roman"/>
                        </a:rPr>
                        <a:t>2022</a:t>
                      </a:r>
                      <a:endParaRPr lang="en-US" sz="1100"/>
                    </a:p>
                  </a:txBody>
                  <a:tcPr marL="76200" marR="76200" marT="76200" marB="7620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tcPr>
                </a:tc>
                <a:tc>
                  <a:txBody>
                    <a:bodyPr anchor="t" rtlCol="false"/>
                    <a:lstStyle/>
                    <a:p>
                      <a:pPr algn="ctr">
                        <a:lnSpc>
                          <a:spcPts val="2520"/>
                        </a:lnSpc>
                        <a:defRPr/>
                      </a:pPr>
                      <a:r>
                        <a:rPr lang="en-US" sz="2100" spc="-31">
                          <a:solidFill>
                            <a:srgbClr val="FAFAFA"/>
                          </a:solidFill>
                          <a:latin typeface="Times New Roman"/>
                        </a:rPr>
                        <a:t>“Early prediction of Alzheimer's disease using convolutional neural network: a review” by  Vijeeta Patil</a:t>
                      </a:r>
                      <a:endParaRPr lang="en-US" sz="1100"/>
                    </a:p>
                    <a:p>
                      <a:pPr algn="ctr">
                        <a:lnSpc>
                          <a:spcPts val="2520"/>
                        </a:lnSpc>
                      </a:pPr>
                    </a:p>
                  </a:txBody>
                  <a:tcPr marL="76200" marR="76200" marT="76200" marB="7620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tcPr>
                </a:tc>
                <a:tc>
                  <a:txBody>
                    <a:bodyPr anchor="t" rtlCol="false"/>
                    <a:lstStyle/>
                    <a:p>
                      <a:pPr algn="ctr">
                        <a:lnSpc>
                          <a:spcPts val="2520"/>
                        </a:lnSpc>
                        <a:defRPr/>
                      </a:pPr>
                      <a:r>
                        <a:rPr lang="en-US" sz="2100" spc="-32">
                          <a:solidFill>
                            <a:srgbClr val="FAFAFA"/>
                          </a:solidFill>
                          <a:latin typeface="Times New Roman"/>
                        </a:rPr>
                        <a:t>This paper reviews Alzheimer’s disease, focusing on ML methods for early detection. It highlights the superiority of 18-layer CNN for ADNI data.</a:t>
                      </a:r>
                      <a:endParaRPr lang="en-US" sz="1100"/>
                    </a:p>
                  </a:txBody>
                  <a:tcPr marL="76200" marR="76200" marT="76200" marB="7620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tcPr>
                </a:tc>
                <a:tc>
                  <a:txBody>
                    <a:bodyPr anchor="t" rtlCol="false"/>
                    <a:lstStyle/>
                    <a:p>
                      <a:pPr algn="ctr">
                        <a:lnSpc>
                          <a:spcPts val="2520"/>
                        </a:lnSpc>
                        <a:defRPr/>
                      </a:pPr>
                      <a:r>
                        <a:rPr lang="en-US" sz="2100" spc="-32">
                          <a:solidFill>
                            <a:srgbClr val="FAFAFA"/>
                          </a:solidFill>
                          <a:latin typeface="Times New Roman"/>
                        </a:rPr>
                        <a:t>Enhanced early Alzheimer's detection using advanced machine learning techniques.</a:t>
                      </a:r>
                      <a:endParaRPr lang="en-US" sz="1100"/>
                    </a:p>
                  </a:txBody>
                  <a:tcPr marL="76200" marR="76200" marT="76200" marB="7620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tcPr>
                </a:tc>
                <a:tc>
                  <a:txBody>
                    <a:bodyPr anchor="t" rtlCol="false"/>
                    <a:lstStyle/>
                    <a:p>
                      <a:pPr algn="ctr">
                        <a:lnSpc>
                          <a:spcPts val="2520"/>
                        </a:lnSpc>
                        <a:defRPr/>
                      </a:pPr>
                      <a:r>
                        <a:rPr lang="en-US" sz="2100" spc="-32">
                          <a:solidFill>
                            <a:srgbClr val="FAFAFA"/>
                          </a:solidFill>
                          <a:latin typeface="Times New Roman"/>
                        </a:rPr>
                        <a:t> Limited exploration of alternative machine learning methodologies.</a:t>
                      </a:r>
                      <a:endParaRPr lang="en-US" sz="1100"/>
                    </a:p>
                  </a:txBody>
                  <a:tcPr marL="76200" marR="76200" marT="76200" marB="7620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tcPr>
                </a:tc>
              </a:tr>
              <a:tr h="1940392">
                <a:tc>
                  <a:txBody>
                    <a:bodyPr anchor="t" rtlCol="false"/>
                    <a:lstStyle/>
                    <a:p>
                      <a:pPr algn="ctr">
                        <a:lnSpc>
                          <a:spcPts val="2520"/>
                        </a:lnSpc>
                        <a:defRPr/>
                      </a:pPr>
                      <a:r>
                        <a:rPr lang="en-US" sz="2100" spc="-32">
                          <a:solidFill>
                            <a:srgbClr val="FAFAFA"/>
                          </a:solidFill>
                          <a:latin typeface="Times New Roman"/>
                        </a:rPr>
                        <a:t>8.</a:t>
                      </a:r>
                      <a:endParaRPr lang="en-US" sz="1100"/>
                    </a:p>
                  </a:txBody>
                  <a:tcPr marL="76200" marR="76200" marT="76200" marB="7620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tcPr>
                </a:tc>
                <a:tc>
                  <a:txBody>
                    <a:bodyPr anchor="t" rtlCol="false"/>
                    <a:lstStyle/>
                    <a:p>
                      <a:pPr algn="ctr">
                        <a:lnSpc>
                          <a:spcPts val="2520"/>
                        </a:lnSpc>
                        <a:defRPr/>
                      </a:pPr>
                      <a:r>
                        <a:rPr lang="en-US" sz="2100" spc="-32">
                          <a:solidFill>
                            <a:srgbClr val="FAFAFA"/>
                          </a:solidFill>
                          <a:latin typeface="Times New Roman"/>
                        </a:rPr>
                        <a:t>       </a:t>
                      </a:r>
                      <a:endParaRPr lang="en-US" sz="1100"/>
                    </a:p>
                    <a:p>
                      <a:pPr algn="ctr">
                        <a:lnSpc>
                          <a:spcPts val="2520"/>
                        </a:lnSpc>
                      </a:pPr>
                      <a:r>
                        <a:rPr lang="en-US" sz="2100" spc="-32">
                          <a:solidFill>
                            <a:srgbClr val="FAFAFA"/>
                          </a:solidFill>
                          <a:latin typeface="Times New Roman"/>
                        </a:rPr>
                        <a:t>2022</a:t>
                      </a:r>
                    </a:p>
                  </a:txBody>
                  <a:tcPr marL="76200" marR="76200" marT="76200" marB="7620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tcPr>
                </a:tc>
                <a:tc>
                  <a:txBody>
                    <a:bodyPr anchor="t" rtlCol="false"/>
                    <a:lstStyle/>
                    <a:p>
                      <a:pPr algn="ctr">
                        <a:lnSpc>
                          <a:spcPts val="2520"/>
                        </a:lnSpc>
                        <a:defRPr/>
                      </a:pPr>
                      <a:r>
                        <a:rPr lang="en-US" sz="2100" spc="-32">
                          <a:solidFill>
                            <a:srgbClr val="FAFAFA"/>
                          </a:solidFill>
                          <a:latin typeface="Times New Roman"/>
                        </a:rPr>
                        <a:t>“Deep Learning-Based Diagnosis of Alzheimer’s Disease” by Fan Wu</a:t>
                      </a:r>
                      <a:endParaRPr lang="en-US" sz="1100"/>
                    </a:p>
                  </a:txBody>
                  <a:tcPr marL="76200" marR="76200" marT="76200" marB="7620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tcPr>
                </a:tc>
                <a:tc>
                  <a:txBody>
                    <a:bodyPr anchor="t" rtlCol="false"/>
                    <a:lstStyle/>
                    <a:p>
                      <a:pPr algn="ctr">
                        <a:lnSpc>
                          <a:spcPts val="2520"/>
                        </a:lnSpc>
                        <a:defRPr/>
                      </a:pPr>
                      <a:r>
                        <a:rPr lang="en-US" sz="2100" spc="-32">
                          <a:solidFill>
                            <a:srgbClr val="FAFAFA"/>
                          </a:solidFill>
                          <a:latin typeface="Times New Roman"/>
                        </a:rPr>
                        <a:t>AD, a major concern in healthcare, utilizes deep learning for diagnosis, showing promise despite existing challenges.</a:t>
                      </a:r>
                      <a:endParaRPr lang="en-US" sz="1100"/>
                    </a:p>
                  </a:txBody>
                  <a:tcPr marL="76200" marR="76200" marT="76200" marB="7620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tcPr>
                </a:tc>
                <a:tc>
                  <a:txBody>
                    <a:bodyPr anchor="t" rtlCol="false"/>
                    <a:lstStyle/>
                    <a:p>
                      <a:pPr algn="ctr">
                        <a:lnSpc>
                          <a:spcPts val="2520"/>
                        </a:lnSpc>
                        <a:defRPr/>
                      </a:pPr>
                      <a:r>
                        <a:rPr lang="en-US" sz="2100" spc="-32">
                          <a:solidFill>
                            <a:srgbClr val="FAFAFA"/>
                          </a:solidFill>
                          <a:latin typeface="Times New Roman"/>
                        </a:rPr>
                        <a:t>Deep learning enhances AD diagnosis accuracy, outperforming conventional methods.</a:t>
                      </a:r>
                      <a:endParaRPr lang="en-US" sz="1100"/>
                    </a:p>
                  </a:txBody>
                  <a:tcPr marL="76200" marR="76200" marT="76200" marB="7620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tcPr>
                </a:tc>
                <a:tc>
                  <a:txBody>
                    <a:bodyPr anchor="t" rtlCol="false"/>
                    <a:lstStyle/>
                    <a:p>
                      <a:pPr algn="ctr">
                        <a:lnSpc>
                          <a:spcPts val="2520"/>
                        </a:lnSpc>
                        <a:defRPr/>
                      </a:pPr>
                      <a:r>
                        <a:rPr lang="en-US" sz="2100" spc="-32">
                          <a:solidFill>
                            <a:srgbClr val="FAFAFA"/>
                          </a:solidFill>
                          <a:latin typeface="Times New Roman"/>
                        </a:rPr>
                        <a:t>The paper fails to pay attention to unsupervised practices,which can uncover new insights.</a:t>
                      </a:r>
                      <a:endParaRPr lang="en-US" sz="1100"/>
                    </a:p>
                    <a:p>
                      <a:pPr algn="ctr">
                        <a:lnSpc>
                          <a:spcPts val="2520"/>
                        </a:lnSpc>
                      </a:pPr>
                    </a:p>
                  </a:txBody>
                  <a:tcPr marL="76200" marR="76200" marT="76200" marB="7620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tcPr>
                </a:tc>
              </a:tr>
            </a:tbl>
          </a:graphicData>
        </a:graphic>
      </p:graphicFrame>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B7CDB7"/>
        </a:solidFill>
      </p:bgPr>
    </p:bg>
    <p:spTree>
      <p:nvGrpSpPr>
        <p:cNvPr id="1" name=""/>
        <p:cNvGrpSpPr/>
        <p:nvPr/>
      </p:nvGrpSpPr>
      <p:grpSpPr>
        <a:xfrm>
          <a:off x="0" y="0"/>
          <a:ext cx="0" cy="0"/>
          <a:chOff x="0" y="0"/>
          <a:chExt cx="0" cy="0"/>
        </a:xfrm>
      </p:grpSpPr>
      <p:sp>
        <p:nvSpPr>
          <p:cNvPr name="Freeform 2" id="2"/>
          <p:cNvSpPr/>
          <p:nvPr/>
        </p:nvSpPr>
        <p:spPr>
          <a:xfrm flipH="false" flipV="false" rot="7672955">
            <a:off x="12501292" y="-6970951"/>
            <a:ext cx="8901994" cy="10457555"/>
          </a:xfrm>
          <a:custGeom>
            <a:avLst/>
            <a:gdLst/>
            <a:ahLst/>
            <a:cxnLst/>
            <a:rect r="r" b="b" t="t" l="l"/>
            <a:pathLst>
              <a:path h="10457555" w="8901994">
                <a:moveTo>
                  <a:pt x="0" y="0"/>
                </a:moveTo>
                <a:lnTo>
                  <a:pt x="8901994" y="0"/>
                </a:lnTo>
                <a:lnTo>
                  <a:pt x="8901994" y="10457555"/>
                </a:lnTo>
                <a:lnTo>
                  <a:pt x="0" y="10457555"/>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901520">
            <a:off x="10721379" y="-2866533"/>
            <a:ext cx="10836480" cy="7395897"/>
          </a:xfrm>
          <a:custGeom>
            <a:avLst/>
            <a:gdLst/>
            <a:ahLst/>
            <a:cxnLst/>
            <a:rect r="r" b="b" t="t" l="l"/>
            <a:pathLst>
              <a:path h="7395897" w="10836480">
                <a:moveTo>
                  <a:pt x="0" y="0"/>
                </a:moveTo>
                <a:lnTo>
                  <a:pt x="10836479" y="0"/>
                </a:lnTo>
                <a:lnTo>
                  <a:pt x="10836479" y="7395898"/>
                </a:lnTo>
                <a:lnTo>
                  <a:pt x="0" y="73958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7772413">
            <a:off x="-3694394" y="6621391"/>
            <a:ext cx="6800267" cy="4641183"/>
          </a:xfrm>
          <a:custGeom>
            <a:avLst/>
            <a:gdLst/>
            <a:ahLst/>
            <a:cxnLst/>
            <a:rect r="r" b="b" t="t" l="l"/>
            <a:pathLst>
              <a:path h="4641183" w="6800267">
                <a:moveTo>
                  <a:pt x="0" y="0"/>
                </a:moveTo>
                <a:lnTo>
                  <a:pt x="6800268" y="0"/>
                </a:lnTo>
                <a:lnTo>
                  <a:pt x="6800268" y="4641183"/>
                </a:lnTo>
                <a:lnTo>
                  <a:pt x="0" y="46411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aphicFrame>
        <p:nvGraphicFramePr>
          <p:cNvPr name="Table 5" id="5"/>
          <p:cNvGraphicFramePr>
            <a:graphicFrameLocks noGrp="true"/>
          </p:cNvGraphicFramePr>
          <p:nvPr/>
        </p:nvGraphicFramePr>
        <p:xfrm>
          <a:off x="361373" y="639607"/>
          <a:ext cx="17565254" cy="9007786"/>
        </p:xfrm>
        <a:graphic>
          <a:graphicData uri="http://schemas.openxmlformats.org/drawingml/2006/table">
            <a:tbl>
              <a:tblPr/>
              <a:tblGrid>
                <a:gridCol w="1299460"/>
                <a:gridCol w="1965614"/>
                <a:gridCol w="3590615"/>
                <a:gridCol w="3569650"/>
                <a:gridCol w="3870321"/>
                <a:gridCol w="3269594"/>
              </a:tblGrid>
              <a:tr h="977045">
                <a:tc>
                  <a:txBody>
                    <a:bodyPr anchor="t" rtlCol="false"/>
                    <a:lstStyle/>
                    <a:p>
                      <a:pPr algn="l">
                        <a:lnSpc>
                          <a:spcPts val="3240"/>
                        </a:lnSpc>
                        <a:defRPr/>
                      </a:pPr>
                      <a:r>
                        <a:rPr lang="en-US" sz="2700" spc="-41">
                          <a:solidFill>
                            <a:srgbClr val="000000"/>
                          </a:solidFill>
                          <a:latin typeface="Times New Roman"/>
                        </a:rPr>
                        <a:t>S. No</a:t>
                      </a:r>
                      <a:endParaRPr lang="en-US" sz="1100"/>
                    </a:p>
                  </a:txBody>
                  <a:tcPr marL="91440" marR="91440" marT="91440" marB="9144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c>
                  <a:txBody>
                    <a:bodyPr anchor="t" rtlCol="false"/>
                    <a:lstStyle/>
                    <a:p>
                      <a:pPr algn="l">
                        <a:lnSpc>
                          <a:spcPts val="3240"/>
                        </a:lnSpc>
                        <a:defRPr/>
                      </a:pPr>
                      <a:r>
                        <a:rPr lang="en-US" sz="2700" spc="-41">
                          <a:solidFill>
                            <a:srgbClr val="000000"/>
                          </a:solidFill>
                          <a:latin typeface="Times New Roman"/>
                        </a:rPr>
                        <a:t>     Year </a:t>
                      </a:r>
                      <a:endParaRPr lang="en-US" sz="1100"/>
                    </a:p>
                  </a:txBody>
                  <a:tcPr marL="91440" marR="91440" marT="91440" marB="9144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c>
                  <a:txBody>
                    <a:bodyPr anchor="t" rtlCol="false"/>
                    <a:lstStyle/>
                    <a:p>
                      <a:pPr algn="l">
                        <a:lnSpc>
                          <a:spcPts val="3240"/>
                        </a:lnSpc>
                        <a:defRPr/>
                      </a:pPr>
                      <a:r>
                        <a:rPr lang="en-US" sz="2700" spc="-41">
                          <a:solidFill>
                            <a:srgbClr val="000000"/>
                          </a:solidFill>
                          <a:latin typeface="Times New Roman"/>
                        </a:rPr>
                        <a:t>         Title</a:t>
                      </a:r>
                      <a:endParaRPr lang="en-US" sz="1100"/>
                    </a:p>
                  </a:txBody>
                  <a:tcPr marL="91440" marR="91440" marT="91440" marB="9144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c>
                  <a:txBody>
                    <a:bodyPr anchor="t" rtlCol="false"/>
                    <a:lstStyle/>
                    <a:p>
                      <a:pPr algn="l">
                        <a:lnSpc>
                          <a:spcPts val="3240"/>
                        </a:lnSpc>
                        <a:defRPr/>
                      </a:pPr>
                      <a:r>
                        <a:rPr lang="en-US" sz="2700" spc="-41">
                          <a:solidFill>
                            <a:srgbClr val="000000"/>
                          </a:solidFill>
                          <a:latin typeface="Times New Roman"/>
                        </a:rPr>
                        <a:t>Description</a:t>
                      </a:r>
                      <a:endParaRPr lang="en-US" sz="1100"/>
                    </a:p>
                  </a:txBody>
                  <a:tcPr marL="91440" marR="91440" marT="91440" marB="9144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c>
                  <a:txBody>
                    <a:bodyPr anchor="t" rtlCol="false"/>
                    <a:lstStyle/>
                    <a:p>
                      <a:pPr algn="l">
                        <a:lnSpc>
                          <a:spcPts val="3240"/>
                        </a:lnSpc>
                        <a:defRPr/>
                      </a:pPr>
                      <a:r>
                        <a:rPr lang="en-US" sz="2700" spc="-41">
                          <a:solidFill>
                            <a:srgbClr val="000000"/>
                          </a:solidFill>
                          <a:latin typeface="Times New Roman"/>
                        </a:rPr>
                        <a:t>Advantages</a:t>
                      </a:r>
                      <a:endParaRPr lang="en-US" sz="1100"/>
                    </a:p>
                  </a:txBody>
                  <a:tcPr marL="91440" marR="91440" marT="91440" marB="9144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c>
                  <a:txBody>
                    <a:bodyPr anchor="t" rtlCol="false"/>
                    <a:lstStyle/>
                    <a:p>
                      <a:pPr algn="l">
                        <a:lnSpc>
                          <a:spcPts val="3240"/>
                        </a:lnSpc>
                        <a:defRPr/>
                      </a:pPr>
                      <a:r>
                        <a:rPr lang="en-US" sz="2700" spc="-41">
                          <a:solidFill>
                            <a:srgbClr val="000000"/>
                          </a:solidFill>
                          <a:latin typeface="Times New Roman"/>
                        </a:rPr>
                        <a:t>Disadvantages</a:t>
                      </a:r>
                      <a:endParaRPr lang="en-US" sz="1100"/>
                    </a:p>
                  </a:txBody>
                  <a:tcPr marL="91440" marR="91440" marT="91440" marB="9144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r>
              <a:tr h="2411800">
                <a:tc>
                  <a:txBody>
                    <a:bodyPr anchor="t" rtlCol="false"/>
                    <a:lstStyle/>
                    <a:p>
                      <a:pPr algn="l">
                        <a:lnSpc>
                          <a:spcPts val="2520"/>
                        </a:lnSpc>
                        <a:defRPr/>
                      </a:pPr>
                      <a:r>
                        <a:rPr lang="en-US" sz="2100" spc="-32">
                          <a:solidFill>
                            <a:srgbClr val="000000"/>
                          </a:solidFill>
                          <a:latin typeface="Times New Roman"/>
                        </a:rPr>
                        <a:t>9</a:t>
                      </a:r>
                      <a:endParaRPr lang="en-US" sz="1100"/>
                    </a:p>
                  </a:txBody>
                  <a:tcPr marL="91440" marR="91440" marT="91440" marB="9144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c>
                  <a:txBody>
                    <a:bodyPr anchor="t" rtlCol="false"/>
                    <a:lstStyle/>
                    <a:p>
                      <a:pPr algn="l">
                        <a:lnSpc>
                          <a:spcPts val="2520"/>
                        </a:lnSpc>
                        <a:defRPr/>
                      </a:pPr>
                      <a:r>
                        <a:rPr lang="en-US" sz="2100" spc="-32">
                          <a:solidFill>
                            <a:srgbClr val="000000"/>
                          </a:solidFill>
                          <a:latin typeface="Times New Roman"/>
                        </a:rPr>
                        <a:t>2023</a:t>
                      </a:r>
                      <a:endParaRPr lang="en-US" sz="1100"/>
                    </a:p>
                  </a:txBody>
                  <a:tcPr marL="91440" marR="91440" marT="91440" marB="9144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c>
                  <a:txBody>
                    <a:bodyPr anchor="t" rtlCol="false"/>
                    <a:lstStyle/>
                    <a:p>
                      <a:pPr algn="l">
                        <a:lnSpc>
                          <a:spcPts val="2520"/>
                        </a:lnSpc>
                        <a:defRPr/>
                      </a:pPr>
                      <a:r>
                        <a:rPr lang="en-US" sz="2100">
                          <a:solidFill>
                            <a:srgbClr val="000000"/>
                          </a:solidFill>
                          <a:latin typeface="Times New Roman"/>
                        </a:rPr>
                        <a:t>“A Novel Approach Utilizing Machine Learning for the Early Diagnosis of Alzheimer's Disease” by Mir Jafkul Alam</a:t>
                      </a:r>
                      <a:endParaRPr lang="en-US" sz="1100"/>
                    </a:p>
                    <a:p>
                      <a:pPr algn="l">
                        <a:lnSpc>
                          <a:spcPts val="2520"/>
                        </a:lnSpc>
                      </a:pPr>
                    </a:p>
                  </a:txBody>
                  <a:tcPr marL="91440" marR="91440" marT="91440" marB="9144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c>
                  <a:txBody>
                    <a:bodyPr anchor="t" rtlCol="false"/>
                    <a:lstStyle/>
                    <a:p>
                      <a:pPr algn="ctr">
                        <a:lnSpc>
                          <a:spcPts val="2268"/>
                        </a:lnSpc>
                        <a:defRPr/>
                      </a:pPr>
                      <a:r>
                        <a:rPr lang="en-US" sz="2100" spc="-32">
                          <a:solidFill>
                            <a:srgbClr val="000000"/>
                          </a:solidFill>
                          <a:latin typeface="Times New Roman"/>
                        </a:rPr>
                        <a:t>ML detects Alzheimer’s; Decision Trees excel, scalability/image complexity challenge.</a:t>
                      </a:r>
                      <a:endParaRPr lang="en-US" sz="1100"/>
                    </a:p>
                  </a:txBody>
                  <a:tcPr marL="91440" marR="91440" marT="91440" marB="9144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c>
                  <a:txBody>
                    <a:bodyPr anchor="t" rtlCol="false"/>
                    <a:lstStyle/>
                    <a:p>
                      <a:pPr algn="l">
                        <a:lnSpc>
                          <a:spcPts val="2520"/>
                        </a:lnSpc>
                        <a:defRPr/>
                      </a:pPr>
                      <a:r>
                        <a:rPr lang="en-US" sz="2100" spc="-32">
                          <a:solidFill>
                            <a:srgbClr val="000000"/>
                          </a:solidFill>
                          <a:latin typeface="Times New Roman"/>
                        </a:rPr>
                        <a:t>ML detects Alzheimer’s early; Decision Trees excel, scalability poses challenges.</a:t>
                      </a:r>
                      <a:endParaRPr lang="en-US" sz="1100"/>
                    </a:p>
                  </a:txBody>
                  <a:tcPr marL="91440" marR="91440" marT="91440" marB="9144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c>
                  <a:txBody>
                    <a:bodyPr anchor="t" rtlCol="false"/>
                    <a:lstStyle/>
                    <a:p>
                      <a:pPr algn="l">
                        <a:lnSpc>
                          <a:spcPts val="2520"/>
                        </a:lnSpc>
                        <a:defRPr/>
                      </a:pPr>
                      <a:r>
                        <a:rPr lang="en-US" sz="2100" spc="-32">
                          <a:solidFill>
                            <a:srgbClr val="000000"/>
                          </a:solidFill>
                          <a:latin typeface="Times New Roman"/>
                        </a:rPr>
                        <a:t>ML detects Alzheimer’s; Decision Trees excel but scalability poses challenges.</a:t>
                      </a:r>
                      <a:endParaRPr lang="en-US" sz="1100"/>
                    </a:p>
                  </a:txBody>
                  <a:tcPr marL="91440" marR="91440" marT="91440" marB="9144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r>
              <a:tr h="2760876">
                <a:tc>
                  <a:txBody>
                    <a:bodyPr anchor="t" rtlCol="false"/>
                    <a:lstStyle/>
                    <a:p>
                      <a:pPr algn="l">
                        <a:lnSpc>
                          <a:spcPts val="2520"/>
                        </a:lnSpc>
                        <a:defRPr/>
                      </a:pPr>
                      <a:r>
                        <a:rPr lang="en-US" sz="2100" spc="-32">
                          <a:solidFill>
                            <a:srgbClr val="000000"/>
                          </a:solidFill>
                          <a:latin typeface="Times New Roman"/>
                        </a:rPr>
                        <a:t>10</a:t>
                      </a:r>
                      <a:endParaRPr lang="en-US" sz="1100"/>
                    </a:p>
                  </a:txBody>
                  <a:tcPr marL="91440" marR="91440" marT="91440" marB="9144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c>
                  <a:txBody>
                    <a:bodyPr anchor="t" rtlCol="false"/>
                    <a:lstStyle/>
                    <a:p>
                      <a:pPr algn="l">
                        <a:lnSpc>
                          <a:spcPts val="2520"/>
                        </a:lnSpc>
                        <a:defRPr/>
                      </a:pPr>
                      <a:r>
                        <a:rPr lang="en-US" sz="2100" spc="-32">
                          <a:solidFill>
                            <a:srgbClr val="000000"/>
                          </a:solidFill>
                          <a:latin typeface="Times New Roman"/>
                        </a:rPr>
                        <a:t>2023</a:t>
                      </a:r>
                      <a:endParaRPr lang="en-US" sz="1100"/>
                    </a:p>
                  </a:txBody>
                  <a:tcPr marL="91440" marR="91440" marT="91440" marB="9144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c>
                  <a:txBody>
                    <a:bodyPr anchor="t" rtlCol="false"/>
                    <a:lstStyle/>
                    <a:p>
                      <a:pPr algn="l">
                        <a:lnSpc>
                          <a:spcPts val="2520"/>
                        </a:lnSpc>
                        <a:defRPr/>
                      </a:pPr>
                      <a:r>
                        <a:rPr lang="en-US" sz="2100" spc="-21">
                          <a:solidFill>
                            <a:srgbClr val="000000"/>
                          </a:solidFill>
                          <a:latin typeface="Times New Roman"/>
                        </a:rPr>
                        <a:t>“A systematic review on machine learning and deep learning techniques in the effective diagnosis of Alzheimer’s disease” by Prasun Chakarabart</a:t>
                      </a:r>
                      <a:endParaRPr lang="en-US" sz="1100"/>
                    </a:p>
                    <a:p>
                      <a:pPr algn="l">
                        <a:lnSpc>
                          <a:spcPts val="2520"/>
                        </a:lnSpc>
                      </a:pPr>
                    </a:p>
                  </a:txBody>
                  <a:tcPr marL="91440" marR="91440" marT="91440" marB="9144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c>
                  <a:txBody>
                    <a:bodyPr anchor="t" rtlCol="false"/>
                    <a:lstStyle/>
                    <a:p>
                      <a:pPr algn="l">
                        <a:lnSpc>
                          <a:spcPts val="2520"/>
                        </a:lnSpc>
                        <a:defRPr/>
                      </a:pPr>
                      <a:r>
                        <a:rPr lang="en-US" sz="2100" spc="-32">
                          <a:solidFill>
                            <a:srgbClr val="000000"/>
                          </a:solidFill>
                          <a:latin typeface="Times New Roman"/>
                        </a:rPr>
                        <a:t>Study reviews machine learning in AD diagnosis via PET and MRI modalities, assessing classifier performance.</a:t>
                      </a:r>
                      <a:endParaRPr lang="en-US" sz="1100"/>
                    </a:p>
                  </a:txBody>
                  <a:tcPr marL="91440" marR="91440" marT="91440" marB="9144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c>
                  <a:txBody>
                    <a:bodyPr anchor="t" rtlCol="false"/>
                    <a:lstStyle/>
                    <a:p>
                      <a:pPr algn="l">
                        <a:lnSpc>
                          <a:spcPts val="2520"/>
                        </a:lnSpc>
                        <a:defRPr/>
                      </a:pPr>
                      <a:r>
                        <a:rPr lang="en-US" sz="2100" spc="-32">
                          <a:solidFill>
                            <a:srgbClr val="000000"/>
                          </a:solidFill>
                          <a:latin typeface="Times New Roman"/>
                        </a:rPr>
                        <a:t>Systematic review assesses PET and MRI in AD classification, leveraging diverse classifiers.</a:t>
                      </a:r>
                      <a:endParaRPr lang="en-US" sz="1100"/>
                    </a:p>
                    <a:p>
                      <a:pPr algn="l">
                        <a:lnSpc>
                          <a:spcPts val="2520"/>
                        </a:lnSpc>
                      </a:pPr>
                    </a:p>
                  </a:txBody>
                  <a:tcPr marL="91440" marR="91440" marT="91440" marB="9144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c>
                  <a:txBody>
                    <a:bodyPr anchor="t" rtlCol="false"/>
                    <a:lstStyle/>
                    <a:p>
                      <a:pPr algn="l">
                        <a:lnSpc>
                          <a:spcPts val="2520"/>
                        </a:lnSpc>
                        <a:defRPr/>
                      </a:pPr>
                      <a:r>
                        <a:rPr lang="en-US" sz="2100" spc="-32">
                          <a:solidFill>
                            <a:srgbClr val="000000"/>
                          </a:solidFill>
                          <a:latin typeface="Times New Roman"/>
                        </a:rPr>
                        <a:t>Study identifies PET and MRI limitations in AD classification with various classifiers.</a:t>
                      </a:r>
                      <a:endParaRPr lang="en-US" sz="1100"/>
                    </a:p>
                  </a:txBody>
                  <a:tcPr marL="91440" marR="91440" marT="91440" marB="9144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r>
              <a:tr h="2858065">
                <a:tc>
                  <a:txBody>
                    <a:bodyPr anchor="t" rtlCol="false"/>
                    <a:lstStyle/>
                    <a:p>
                      <a:pPr algn="l">
                        <a:lnSpc>
                          <a:spcPts val="2520"/>
                        </a:lnSpc>
                        <a:defRPr/>
                      </a:pPr>
                      <a:r>
                        <a:rPr lang="en-US" sz="2100" spc="-32">
                          <a:solidFill>
                            <a:srgbClr val="000000"/>
                          </a:solidFill>
                          <a:latin typeface="Times New Roman"/>
                        </a:rPr>
                        <a:t>11</a:t>
                      </a:r>
                      <a:endParaRPr lang="en-US" sz="1100"/>
                    </a:p>
                  </a:txBody>
                  <a:tcPr marL="91440" marR="91440" marT="91440" marB="9144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c>
                  <a:txBody>
                    <a:bodyPr anchor="t" rtlCol="false"/>
                    <a:lstStyle/>
                    <a:p>
                      <a:pPr algn="l">
                        <a:lnSpc>
                          <a:spcPts val="2520"/>
                        </a:lnSpc>
                        <a:defRPr/>
                      </a:pPr>
                      <a:r>
                        <a:rPr lang="en-US" sz="2100" spc="-32">
                          <a:solidFill>
                            <a:srgbClr val="000000"/>
                          </a:solidFill>
                          <a:latin typeface="Times New Roman"/>
                        </a:rPr>
                        <a:t>2023</a:t>
                      </a:r>
                      <a:endParaRPr lang="en-US" sz="1100"/>
                    </a:p>
                  </a:txBody>
                  <a:tcPr marL="91440" marR="91440" marT="91440" marB="9144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c>
                  <a:txBody>
                    <a:bodyPr anchor="t" rtlCol="false"/>
                    <a:lstStyle/>
                    <a:p>
                      <a:pPr algn="l">
                        <a:lnSpc>
                          <a:spcPts val="2520"/>
                        </a:lnSpc>
                        <a:defRPr/>
                      </a:pPr>
                      <a:r>
                        <a:rPr lang="en-US" sz="2100" spc="-88">
                          <a:solidFill>
                            <a:srgbClr val="000000"/>
                          </a:solidFill>
                          <a:latin typeface="Times New Roman"/>
                        </a:rPr>
                        <a:t>“A systematic review on machine learning and deep learning techniques in the effective diagnosis of  Alzheimer’s disease” by Javed Rahabi</a:t>
                      </a:r>
                      <a:endParaRPr lang="en-US" sz="1100"/>
                    </a:p>
                  </a:txBody>
                  <a:tcPr marL="91440" marR="91440" marT="91440" marB="9144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c>
                  <a:txBody>
                    <a:bodyPr anchor="t" rtlCol="false"/>
                    <a:lstStyle/>
                    <a:p>
                      <a:pPr algn="l">
                        <a:lnSpc>
                          <a:spcPts val="2520"/>
                        </a:lnSpc>
                        <a:defRPr/>
                      </a:pPr>
                      <a:endParaRPr lang="en-US" sz="1100"/>
                    </a:p>
                    <a:p>
                      <a:pPr algn="l">
                        <a:lnSpc>
                          <a:spcPts val="2520"/>
                        </a:lnSpc>
                      </a:pPr>
                      <a:r>
                        <a:rPr lang="en-US" sz="2100" spc="-32">
                          <a:solidFill>
                            <a:srgbClr val="000000"/>
                          </a:solidFill>
                          <a:latin typeface="Times New Roman"/>
                        </a:rPr>
                        <a:t>AD's diagnosis aided by PET, MRI, ML, and DL; crucial for early classification and treatment decisions.</a:t>
                      </a:r>
                    </a:p>
                  </a:txBody>
                  <a:tcPr marL="91440" marR="91440" marT="91440" marB="9144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c>
                  <a:txBody>
                    <a:bodyPr anchor="t" rtlCol="false"/>
                    <a:lstStyle/>
                    <a:p>
                      <a:pPr algn="l">
                        <a:lnSpc>
                          <a:spcPts val="2520"/>
                        </a:lnSpc>
                        <a:defRPr/>
                      </a:pPr>
                      <a:r>
                        <a:rPr lang="en-US" sz="2100" spc="-32">
                          <a:solidFill>
                            <a:srgbClr val="000000"/>
                          </a:solidFill>
                          <a:latin typeface="Times New Roman"/>
                        </a:rPr>
                        <a:t>Early AD diagnosis enables timely intervention, potentially delaying progression and improving patient outcomes.</a:t>
                      </a:r>
                      <a:endParaRPr lang="en-US" sz="1100"/>
                    </a:p>
                  </a:txBody>
                  <a:tcPr marL="91440" marR="91440" marT="91440" marB="9144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c>
                  <a:txBody>
                    <a:bodyPr anchor="t" rtlCol="false"/>
                    <a:lstStyle/>
                    <a:p>
                      <a:pPr algn="l">
                        <a:lnSpc>
                          <a:spcPts val="2520"/>
                        </a:lnSpc>
                        <a:defRPr/>
                      </a:pPr>
                      <a:r>
                        <a:rPr lang="en-US" sz="2100" spc="-32">
                          <a:solidFill>
                            <a:srgbClr val="000000"/>
                          </a:solidFill>
                          <a:latin typeface="Times New Roman"/>
                        </a:rPr>
                        <a:t>Limited effectiveness in halting AD progression despite early diagnosis and intervention.</a:t>
                      </a:r>
                      <a:endParaRPr lang="en-US" sz="1100"/>
                    </a:p>
                  </a:txBody>
                  <a:tcPr marL="91440" marR="91440" marT="91440" marB="9144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r>
            </a:tbl>
          </a:graphicData>
        </a:graphic>
      </p:graphicFrame>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4F674F"/>
        </a:solidFill>
      </p:bgPr>
    </p:bg>
    <p:spTree>
      <p:nvGrpSpPr>
        <p:cNvPr id="1" name=""/>
        <p:cNvGrpSpPr/>
        <p:nvPr/>
      </p:nvGrpSpPr>
      <p:grpSpPr>
        <a:xfrm>
          <a:off x="0" y="0"/>
          <a:ext cx="0" cy="0"/>
          <a:chOff x="0" y="0"/>
          <a:chExt cx="0" cy="0"/>
        </a:xfrm>
      </p:grpSpPr>
      <p:sp>
        <p:nvSpPr>
          <p:cNvPr name="TextBox 2" id="2"/>
          <p:cNvSpPr txBox="true"/>
          <p:nvPr/>
        </p:nvSpPr>
        <p:spPr>
          <a:xfrm rot="0">
            <a:off x="3030505" y="3560223"/>
            <a:ext cx="12002662" cy="2108157"/>
          </a:xfrm>
          <a:prstGeom prst="rect">
            <a:avLst/>
          </a:prstGeom>
        </p:spPr>
        <p:txBody>
          <a:bodyPr anchor="t" rtlCol="false" tIns="0" lIns="0" bIns="0" rIns="0">
            <a:spAutoFit/>
          </a:bodyPr>
          <a:lstStyle/>
          <a:p>
            <a:pPr algn="ctr">
              <a:lnSpc>
                <a:spcPts val="14300"/>
              </a:lnSpc>
            </a:pPr>
            <a:r>
              <a:rPr lang="en-US" sz="13000">
                <a:solidFill>
                  <a:srgbClr val="FAFAFA"/>
                </a:solidFill>
                <a:latin typeface="Times New Roman Light"/>
              </a:rPr>
              <a:t>Thank you!</a:t>
            </a:r>
          </a:p>
        </p:txBody>
      </p:sp>
      <p:sp>
        <p:nvSpPr>
          <p:cNvPr name="Freeform 3" id="3"/>
          <p:cNvSpPr/>
          <p:nvPr/>
        </p:nvSpPr>
        <p:spPr>
          <a:xfrm flipH="false" flipV="false" rot="0">
            <a:off x="-2284790" y="-3746425"/>
            <a:ext cx="8857785" cy="8525618"/>
          </a:xfrm>
          <a:custGeom>
            <a:avLst/>
            <a:gdLst/>
            <a:ahLst/>
            <a:cxnLst/>
            <a:rect r="r" b="b" t="t" l="l"/>
            <a:pathLst>
              <a:path h="8525618" w="8857785">
                <a:moveTo>
                  <a:pt x="0" y="0"/>
                </a:moveTo>
                <a:lnTo>
                  <a:pt x="8857785" y="0"/>
                </a:lnTo>
                <a:lnTo>
                  <a:pt x="8857785" y="8525618"/>
                </a:lnTo>
                <a:lnTo>
                  <a:pt x="0" y="8525618"/>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6653687">
            <a:off x="10166505" y="4129872"/>
            <a:ext cx="9957653" cy="8663158"/>
          </a:xfrm>
          <a:custGeom>
            <a:avLst/>
            <a:gdLst/>
            <a:ahLst/>
            <a:cxnLst/>
            <a:rect r="r" b="b" t="t" l="l"/>
            <a:pathLst>
              <a:path h="8663158" w="9957653">
                <a:moveTo>
                  <a:pt x="0" y="0"/>
                </a:moveTo>
                <a:lnTo>
                  <a:pt x="9957652" y="0"/>
                </a:lnTo>
                <a:lnTo>
                  <a:pt x="9957652" y="8663157"/>
                </a:lnTo>
                <a:lnTo>
                  <a:pt x="0" y="8663157"/>
                </a:lnTo>
                <a:lnTo>
                  <a:pt x="0" y="0"/>
                </a:lnTo>
                <a:close/>
              </a:path>
            </a:pathLst>
          </a:custGeom>
          <a:blipFill>
            <a:blip r:embed="rId4">
              <a:alphaModFix amt="21999"/>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4726396">
            <a:off x="1565829" y="-4045273"/>
            <a:ext cx="5318268" cy="8429531"/>
          </a:xfrm>
          <a:custGeom>
            <a:avLst/>
            <a:gdLst/>
            <a:ahLst/>
            <a:cxnLst/>
            <a:rect r="r" b="b" t="t" l="l"/>
            <a:pathLst>
              <a:path h="8429531" w="5318268">
                <a:moveTo>
                  <a:pt x="0" y="0"/>
                </a:moveTo>
                <a:lnTo>
                  <a:pt x="5318268" y="0"/>
                </a:lnTo>
                <a:lnTo>
                  <a:pt x="5318268" y="8429531"/>
                </a:lnTo>
                <a:lnTo>
                  <a:pt x="0" y="84295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5045464">
            <a:off x="10463264" y="6473304"/>
            <a:ext cx="5489002" cy="8700148"/>
          </a:xfrm>
          <a:custGeom>
            <a:avLst/>
            <a:gdLst/>
            <a:ahLst/>
            <a:cxnLst/>
            <a:rect r="r" b="b" t="t" l="l"/>
            <a:pathLst>
              <a:path h="8700148" w="5489002">
                <a:moveTo>
                  <a:pt x="0" y="0"/>
                </a:moveTo>
                <a:lnTo>
                  <a:pt x="5489003" y="0"/>
                </a:lnTo>
                <a:lnTo>
                  <a:pt x="5489003" y="8700148"/>
                </a:lnTo>
                <a:lnTo>
                  <a:pt x="0" y="87001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B7CDB7"/>
        </a:solidFill>
      </p:bgPr>
    </p:bg>
    <p:spTree>
      <p:nvGrpSpPr>
        <p:cNvPr id="1" name=""/>
        <p:cNvGrpSpPr/>
        <p:nvPr/>
      </p:nvGrpSpPr>
      <p:grpSpPr>
        <a:xfrm>
          <a:off x="0" y="0"/>
          <a:ext cx="0" cy="0"/>
          <a:chOff x="0" y="0"/>
          <a:chExt cx="0" cy="0"/>
        </a:xfrm>
      </p:grpSpPr>
      <p:sp>
        <p:nvSpPr>
          <p:cNvPr name="Freeform 2" id="2"/>
          <p:cNvSpPr/>
          <p:nvPr/>
        </p:nvSpPr>
        <p:spPr>
          <a:xfrm flipH="false" flipV="false" rot="0">
            <a:off x="-3891298" y="-1838102"/>
            <a:ext cx="13958156" cy="13434725"/>
          </a:xfrm>
          <a:custGeom>
            <a:avLst/>
            <a:gdLst/>
            <a:ahLst/>
            <a:cxnLst/>
            <a:rect r="r" b="b" t="t" l="l"/>
            <a:pathLst>
              <a:path h="13434725" w="13958156">
                <a:moveTo>
                  <a:pt x="0" y="0"/>
                </a:moveTo>
                <a:lnTo>
                  <a:pt x="13958156" y="0"/>
                </a:lnTo>
                <a:lnTo>
                  <a:pt x="13958156" y="13434725"/>
                </a:lnTo>
                <a:lnTo>
                  <a:pt x="0" y="134347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005215">
            <a:off x="7368052" y="2866661"/>
            <a:ext cx="8946815" cy="14180830"/>
          </a:xfrm>
          <a:custGeom>
            <a:avLst/>
            <a:gdLst/>
            <a:ahLst/>
            <a:cxnLst/>
            <a:rect r="r" b="b" t="t" l="l"/>
            <a:pathLst>
              <a:path h="14180830" w="8946815">
                <a:moveTo>
                  <a:pt x="0" y="0"/>
                </a:moveTo>
                <a:lnTo>
                  <a:pt x="8946815" y="0"/>
                </a:lnTo>
                <a:lnTo>
                  <a:pt x="8946815" y="14180830"/>
                </a:lnTo>
                <a:lnTo>
                  <a:pt x="0" y="141808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4148140"/>
            <a:ext cx="6910589" cy="1790695"/>
          </a:xfrm>
          <a:prstGeom prst="rect">
            <a:avLst/>
          </a:prstGeom>
        </p:spPr>
        <p:txBody>
          <a:bodyPr anchor="t" rtlCol="false" tIns="0" lIns="0" bIns="0" rIns="0">
            <a:spAutoFit/>
          </a:bodyPr>
          <a:lstStyle/>
          <a:p>
            <a:pPr>
              <a:lnSpc>
                <a:spcPts val="12599"/>
              </a:lnSpc>
            </a:pPr>
            <a:r>
              <a:rPr lang="en-US" sz="10499">
                <a:solidFill>
                  <a:srgbClr val="FAFAFA"/>
                </a:solidFill>
                <a:latin typeface="Times New Roman"/>
              </a:rPr>
              <a:t>AGENDA</a:t>
            </a:r>
          </a:p>
        </p:txBody>
      </p:sp>
      <p:grpSp>
        <p:nvGrpSpPr>
          <p:cNvPr name="Group 5" id="5"/>
          <p:cNvGrpSpPr/>
          <p:nvPr/>
        </p:nvGrpSpPr>
        <p:grpSpPr>
          <a:xfrm rot="0">
            <a:off x="11146660" y="1114415"/>
            <a:ext cx="6112640" cy="8374467"/>
            <a:chOff x="0" y="0"/>
            <a:chExt cx="8150186" cy="11165956"/>
          </a:xfrm>
        </p:grpSpPr>
        <p:sp>
          <p:nvSpPr>
            <p:cNvPr name="TextBox 6" id="6"/>
            <p:cNvSpPr txBox="true"/>
            <p:nvPr/>
          </p:nvSpPr>
          <p:spPr>
            <a:xfrm rot="0">
              <a:off x="0" y="-142875"/>
              <a:ext cx="8128905" cy="687581"/>
            </a:xfrm>
            <a:prstGeom prst="rect">
              <a:avLst/>
            </a:prstGeom>
          </p:spPr>
          <p:txBody>
            <a:bodyPr anchor="t" rtlCol="false" tIns="0" lIns="0" bIns="0" rIns="0">
              <a:spAutoFit/>
            </a:bodyPr>
            <a:lstStyle/>
            <a:p>
              <a:pPr>
                <a:lnSpc>
                  <a:spcPts val="4113"/>
                </a:lnSpc>
              </a:pPr>
              <a:r>
                <a:rPr lang="en-US" sz="2742" u="sng">
                  <a:solidFill>
                    <a:srgbClr val="142414"/>
                  </a:solidFill>
                  <a:latin typeface="Times New Roman"/>
                </a:rPr>
                <a:t>INTRODUCTION</a:t>
              </a:r>
            </a:p>
          </p:txBody>
        </p:sp>
        <p:sp>
          <p:nvSpPr>
            <p:cNvPr name="TextBox 7" id="7"/>
            <p:cNvSpPr txBox="true"/>
            <p:nvPr/>
          </p:nvSpPr>
          <p:spPr>
            <a:xfrm rot="0">
              <a:off x="21281" y="3666271"/>
              <a:ext cx="8128905" cy="687581"/>
            </a:xfrm>
            <a:prstGeom prst="rect">
              <a:avLst/>
            </a:prstGeom>
          </p:spPr>
          <p:txBody>
            <a:bodyPr anchor="t" rtlCol="false" tIns="0" lIns="0" bIns="0" rIns="0">
              <a:spAutoFit/>
            </a:bodyPr>
            <a:lstStyle/>
            <a:p>
              <a:pPr>
                <a:lnSpc>
                  <a:spcPts val="4113"/>
                </a:lnSpc>
              </a:pPr>
              <a:r>
                <a:rPr lang="en-US" sz="2742" u="sng">
                  <a:solidFill>
                    <a:srgbClr val="142414"/>
                  </a:solidFill>
                  <a:latin typeface="Times New Roman"/>
                </a:rPr>
                <a:t>PROPOSED SYSTEM</a:t>
              </a:r>
            </a:p>
          </p:txBody>
        </p:sp>
        <p:sp>
          <p:nvSpPr>
            <p:cNvPr name="TextBox 8" id="8"/>
            <p:cNvSpPr txBox="true"/>
            <p:nvPr/>
          </p:nvSpPr>
          <p:spPr>
            <a:xfrm rot="0">
              <a:off x="0" y="1077692"/>
              <a:ext cx="8128905" cy="2055592"/>
            </a:xfrm>
            <a:prstGeom prst="rect">
              <a:avLst/>
            </a:prstGeom>
          </p:spPr>
          <p:txBody>
            <a:bodyPr anchor="t" rtlCol="false" tIns="0" lIns="0" bIns="0" rIns="0">
              <a:spAutoFit/>
            </a:bodyPr>
            <a:lstStyle/>
            <a:p>
              <a:pPr>
                <a:lnSpc>
                  <a:spcPts val="4113"/>
                </a:lnSpc>
              </a:pPr>
              <a:r>
                <a:rPr lang="en-US" sz="2742" u="sng">
                  <a:solidFill>
                    <a:srgbClr val="142414"/>
                  </a:solidFill>
                  <a:latin typeface="Times New Roman"/>
                </a:rPr>
                <a:t>EXISTING SYSTEM</a:t>
              </a:r>
            </a:p>
            <a:p>
              <a:pPr>
                <a:lnSpc>
                  <a:spcPts val="4113"/>
                </a:lnSpc>
              </a:pPr>
            </a:p>
            <a:p>
              <a:pPr>
                <a:lnSpc>
                  <a:spcPts val="4113"/>
                </a:lnSpc>
              </a:pPr>
              <a:r>
                <a:rPr lang="en-US" sz="2742" u="sng">
                  <a:solidFill>
                    <a:srgbClr val="142414"/>
                  </a:solidFill>
                  <a:latin typeface="Times New Roman"/>
                </a:rPr>
                <a:t>DRAWBACKS</a:t>
              </a:r>
            </a:p>
          </p:txBody>
        </p:sp>
        <p:sp>
          <p:nvSpPr>
            <p:cNvPr name="TextBox 9" id="9"/>
            <p:cNvSpPr txBox="true"/>
            <p:nvPr/>
          </p:nvSpPr>
          <p:spPr>
            <a:xfrm rot="0">
              <a:off x="21281" y="4963038"/>
              <a:ext cx="8128905" cy="6202918"/>
            </a:xfrm>
            <a:prstGeom prst="rect">
              <a:avLst/>
            </a:prstGeom>
          </p:spPr>
          <p:txBody>
            <a:bodyPr anchor="t" rtlCol="false" tIns="0" lIns="0" bIns="0" rIns="0">
              <a:spAutoFit/>
            </a:bodyPr>
            <a:lstStyle/>
            <a:p>
              <a:pPr>
                <a:lnSpc>
                  <a:spcPts val="3345"/>
                </a:lnSpc>
              </a:pPr>
              <a:r>
                <a:rPr lang="en-US" sz="2742" u="sng">
                  <a:solidFill>
                    <a:srgbClr val="142414"/>
                  </a:solidFill>
                  <a:latin typeface="Times New Roman"/>
                </a:rPr>
                <a:t>PROPOSED SYSTEM ADVANTAGE</a:t>
              </a:r>
            </a:p>
            <a:p>
              <a:pPr>
                <a:lnSpc>
                  <a:spcPts val="3345"/>
                </a:lnSpc>
              </a:pPr>
            </a:p>
            <a:p>
              <a:pPr>
                <a:lnSpc>
                  <a:spcPts val="3345"/>
                </a:lnSpc>
              </a:pPr>
              <a:r>
                <a:rPr lang="en-US" sz="2742" u="sng">
                  <a:solidFill>
                    <a:srgbClr val="142414"/>
                  </a:solidFill>
                  <a:latin typeface="Times New Roman"/>
                </a:rPr>
                <a:t>ARCHITECTURE</a:t>
              </a:r>
            </a:p>
            <a:p>
              <a:pPr>
                <a:lnSpc>
                  <a:spcPts val="3345"/>
                </a:lnSpc>
              </a:pPr>
            </a:p>
            <a:p>
              <a:pPr>
                <a:lnSpc>
                  <a:spcPts val="3345"/>
                </a:lnSpc>
              </a:pPr>
              <a:r>
                <a:rPr lang="en-US" sz="2742" u="sng">
                  <a:solidFill>
                    <a:srgbClr val="142414"/>
                  </a:solidFill>
                  <a:latin typeface="Times New Roman"/>
                </a:rPr>
                <a:t>ADVANTAGES</a:t>
              </a:r>
            </a:p>
            <a:p>
              <a:pPr>
                <a:lnSpc>
                  <a:spcPts val="3345"/>
                </a:lnSpc>
              </a:pPr>
            </a:p>
            <a:p>
              <a:pPr>
                <a:lnSpc>
                  <a:spcPts val="3345"/>
                </a:lnSpc>
              </a:pPr>
              <a:r>
                <a:rPr lang="en-US" sz="2742" u="sng">
                  <a:solidFill>
                    <a:srgbClr val="142414"/>
                  </a:solidFill>
                  <a:latin typeface="Times New Roman"/>
                </a:rPr>
                <a:t>OUTPUT</a:t>
              </a:r>
            </a:p>
            <a:p>
              <a:pPr>
                <a:lnSpc>
                  <a:spcPts val="3345"/>
                </a:lnSpc>
              </a:pPr>
            </a:p>
            <a:p>
              <a:pPr>
                <a:lnSpc>
                  <a:spcPts val="3345"/>
                </a:lnSpc>
              </a:pPr>
              <a:r>
                <a:rPr lang="en-US" sz="2742" u="sng">
                  <a:solidFill>
                    <a:srgbClr val="142414"/>
                  </a:solidFill>
                  <a:latin typeface="Times New Roman"/>
                </a:rPr>
                <a:t>REFERENCES</a:t>
              </a:r>
            </a:p>
            <a:p>
              <a:pPr>
                <a:lnSpc>
                  <a:spcPts val="3345"/>
                </a:lnSpc>
              </a:pPr>
            </a:p>
            <a:p>
              <a:pPr>
                <a:lnSpc>
                  <a:spcPts val="3345"/>
                </a:lnSpc>
              </a:pPr>
              <a:r>
                <a:rPr lang="en-US" sz="2742" u="sng">
                  <a:solidFill>
                    <a:srgbClr val="142414"/>
                  </a:solidFill>
                  <a:latin typeface="Times New Roman"/>
                </a:rPr>
                <a:t>CONCLUSION</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4F674F"/>
        </a:solidFill>
      </p:bgPr>
    </p:bg>
    <p:spTree>
      <p:nvGrpSpPr>
        <p:cNvPr id="1" name=""/>
        <p:cNvGrpSpPr/>
        <p:nvPr/>
      </p:nvGrpSpPr>
      <p:grpSpPr>
        <a:xfrm>
          <a:off x="0" y="0"/>
          <a:ext cx="0" cy="0"/>
          <a:chOff x="0" y="0"/>
          <a:chExt cx="0" cy="0"/>
        </a:xfrm>
      </p:grpSpPr>
      <p:sp>
        <p:nvSpPr>
          <p:cNvPr name="Freeform 2" id="2"/>
          <p:cNvSpPr/>
          <p:nvPr/>
        </p:nvSpPr>
        <p:spPr>
          <a:xfrm flipH="false" flipV="false" rot="4243551">
            <a:off x="6526536" y="4794885"/>
            <a:ext cx="5915271" cy="9375789"/>
          </a:xfrm>
          <a:custGeom>
            <a:avLst/>
            <a:gdLst/>
            <a:ahLst/>
            <a:cxnLst/>
            <a:rect r="r" b="b" t="t" l="l"/>
            <a:pathLst>
              <a:path h="9375789" w="5915271">
                <a:moveTo>
                  <a:pt x="0" y="0"/>
                </a:moveTo>
                <a:lnTo>
                  <a:pt x="5915270" y="0"/>
                </a:lnTo>
                <a:lnTo>
                  <a:pt x="5915270" y="9375789"/>
                </a:lnTo>
                <a:lnTo>
                  <a:pt x="0" y="9375789"/>
                </a:lnTo>
                <a:lnTo>
                  <a:pt x="0" y="0"/>
                </a:lnTo>
                <a:close/>
              </a:path>
            </a:pathLst>
          </a:custGeom>
          <a:blipFill>
            <a:blip r:embed="rId2">
              <a:alphaModFix amt="17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729380" y="533400"/>
            <a:ext cx="5509583" cy="1055327"/>
          </a:xfrm>
          <a:prstGeom prst="rect">
            <a:avLst/>
          </a:prstGeom>
        </p:spPr>
        <p:txBody>
          <a:bodyPr anchor="t" rtlCol="false" tIns="0" lIns="0" bIns="0" rIns="0">
            <a:spAutoFit/>
          </a:bodyPr>
          <a:lstStyle/>
          <a:p>
            <a:pPr algn="l">
              <a:lnSpc>
                <a:spcPts val="8879"/>
              </a:lnSpc>
            </a:pPr>
            <a:r>
              <a:rPr lang="en-US" sz="3699" spc="-57">
                <a:solidFill>
                  <a:srgbClr val="FAFAFA"/>
                </a:solidFill>
                <a:latin typeface="Times New Roman Bold"/>
              </a:rPr>
              <a:t>INTRODUCTION </a:t>
            </a:r>
          </a:p>
        </p:txBody>
      </p:sp>
      <p:sp>
        <p:nvSpPr>
          <p:cNvPr name="TextBox 4" id="4"/>
          <p:cNvSpPr txBox="true"/>
          <p:nvPr/>
        </p:nvSpPr>
        <p:spPr>
          <a:xfrm rot="0">
            <a:off x="1028700" y="2788311"/>
            <a:ext cx="15983710" cy="4653229"/>
          </a:xfrm>
          <a:prstGeom prst="rect">
            <a:avLst/>
          </a:prstGeom>
        </p:spPr>
        <p:txBody>
          <a:bodyPr anchor="t" rtlCol="false" tIns="0" lIns="0" bIns="0" rIns="0">
            <a:spAutoFit/>
          </a:bodyPr>
          <a:lstStyle/>
          <a:p>
            <a:pPr algn="just" marL="571881" indent="-285940" lvl="1">
              <a:lnSpc>
                <a:spcPts val="3602"/>
              </a:lnSpc>
              <a:buFont typeface="Arial"/>
              <a:buChar char="•"/>
            </a:pPr>
            <a:r>
              <a:rPr lang="en-US" sz="3159" spc="13">
                <a:solidFill>
                  <a:srgbClr val="FAFAFA"/>
                </a:solidFill>
                <a:latin typeface="Times New Roman"/>
              </a:rPr>
              <a:t>Alzheimer’s disease is an unpredictable degenerative brain disease.</a:t>
            </a:r>
          </a:p>
          <a:p>
            <a:pPr algn="just" marL="571881" indent="-285940" lvl="1">
              <a:lnSpc>
                <a:spcPts val="3602"/>
              </a:lnSpc>
              <a:buFont typeface="Arial"/>
              <a:buChar char="•"/>
            </a:pPr>
            <a:r>
              <a:rPr lang="en-US" sz="3159" spc="13">
                <a:solidFill>
                  <a:srgbClr val="FAFAFA"/>
                </a:solidFill>
                <a:latin typeface="Times New Roman"/>
              </a:rPr>
              <a:t>Every 4 seconds someone in the world is diagnosed with Alzheimer’s disease the result is fatal as it leads to death.</a:t>
            </a:r>
          </a:p>
          <a:p>
            <a:pPr algn="just" marL="571881" indent="-285940" lvl="1">
              <a:lnSpc>
                <a:spcPts val="3602"/>
              </a:lnSpc>
              <a:buFont typeface="Arial"/>
              <a:buChar char="•"/>
            </a:pPr>
            <a:r>
              <a:rPr lang="en-US" sz="3159" spc="13">
                <a:solidFill>
                  <a:srgbClr val="FAFAFA"/>
                </a:solidFill>
                <a:latin typeface="Times New Roman"/>
              </a:rPr>
              <a:t>The leading cause of AD is dementia, dementia causes a reduction in reasoning abilities interpersonal coping skills, and abilities to function independently.</a:t>
            </a:r>
          </a:p>
          <a:p>
            <a:pPr algn="just" marL="571881" indent="-285940" lvl="1">
              <a:lnSpc>
                <a:spcPts val="3602"/>
              </a:lnSpc>
              <a:buFont typeface="Arial"/>
              <a:buChar char="•"/>
            </a:pPr>
            <a:r>
              <a:rPr lang="en-US" sz="3159" spc="13">
                <a:solidFill>
                  <a:srgbClr val="FAFAFA"/>
                </a:solidFill>
                <a:latin typeface="Times New Roman"/>
              </a:rPr>
              <a:t>The patient will forget the recent events in the early stage if the illness progresses they will gradually forget the whole event.</a:t>
            </a:r>
          </a:p>
          <a:p>
            <a:pPr algn="just" marL="571881" indent="-285940" lvl="1">
              <a:lnSpc>
                <a:spcPts val="3602"/>
              </a:lnSpc>
              <a:buFont typeface="Arial"/>
              <a:buChar char="•"/>
            </a:pPr>
            <a:r>
              <a:rPr lang="en-US" sz="3159" spc="13">
                <a:solidFill>
                  <a:srgbClr val="FAFAFA"/>
                </a:solidFill>
                <a:latin typeface="Times New Roman"/>
              </a:rPr>
              <a:t>Therefore, diagnosing the disease as soon as possible is essential.</a:t>
            </a:r>
          </a:p>
          <a:p>
            <a:pPr algn="just" marL="571479" indent="-285740" lvl="1">
              <a:lnSpc>
                <a:spcPts val="3602"/>
              </a:lnSpc>
              <a:buFont typeface="Arial"/>
              <a:buChar char="•"/>
            </a:pPr>
            <a:r>
              <a:rPr lang="en-US" sz="3159" spc="13">
                <a:solidFill>
                  <a:srgbClr val="FAFAFA"/>
                </a:solidFill>
                <a:latin typeface="Times New Roman"/>
              </a:rPr>
              <a:t>A model that takes a brain MRI sample image as input and determines whether a person has mild, moderate, very mild, or no dementia disease as output.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B7CDB7"/>
        </a:solidFill>
      </p:bgPr>
    </p:bg>
    <p:spTree>
      <p:nvGrpSpPr>
        <p:cNvPr id="1" name=""/>
        <p:cNvGrpSpPr/>
        <p:nvPr/>
      </p:nvGrpSpPr>
      <p:grpSpPr>
        <a:xfrm>
          <a:off x="0" y="0"/>
          <a:ext cx="0" cy="0"/>
          <a:chOff x="0" y="0"/>
          <a:chExt cx="0" cy="0"/>
        </a:xfrm>
      </p:grpSpPr>
      <p:sp>
        <p:nvSpPr>
          <p:cNvPr name="TextBox 2" id="2"/>
          <p:cNvSpPr txBox="true"/>
          <p:nvPr/>
        </p:nvSpPr>
        <p:spPr>
          <a:xfrm rot="0">
            <a:off x="4102385" y="3767307"/>
            <a:ext cx="10083230" cy="1647785"/>
          </a:xfrm>
          <a:prstGeom prst="rect">
            <a:avLst/>
          </a:prstGeom>
        </p:spPr>
        <p:txBody>
          <a:bodyPr anchor="t" rtlCol="false" tIns="0" lIns="0" bIns="0" rIns="0">
            <a:spAutoFit/>
          </a:bodyPr>
          <a:lstStyle/>
          <a:p>
            <a:pPr algn="ctr">
              <a:lnSpc>
                <a:spcPts val="11519"/>
              </a:lnSpc>
            </a:pPr>
          </a:p>
        </p:txBody>
      </p:sp>
      <p:sp>
        <p:nvSpPr>
          <p:cNvPr name="Freeform 3" id="3"/>
          <p:cNvSpPr/>
          <p:nvPr/>
        </p:nvSpPr>
        <p:spPr>
          <a:xfrm flipH="false" flipV="false" rot="-1016209">
            <a:off x="-890667" y="4921459"/>
            <a:ext cx="8901994" cy="10457555"/>
          </a:xfrm>
          <a:custGeom>
            <a:avLst/>
            <a:gdLst/>
            <a:ahLst/>
            <a:cxnLst/>
            <a:rect r="r" b="b" t="t" l="l"/>
            <a:pathLst>
              <a:path h="10457555" w="8901994">
                <a:moveTo>
                  <a:pt x="0" y="0"/>
                </a:moveTo>
                <a:lnTo>
                  <a:pt x="8901993" y="0"/>
                </a:lnTo>
                <a:lnTo>
                  <a:pt x="8901993" y="10457555"/>
                </a:lnTo>
                <a:lnTo>
                  <a:pt x="0" y="10457555"/>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8862409">
            <a:off x="11443547" y="-3756415"/>
            <a:ext cx="8901994" cy="10457555"/>
          </a:xfrm>
          <a:custGeom>
            <a:avLst/>
            <a:gdLst/>
            <a:ahLst/>
            <a:cxnLst/>
            <a:rect r="r" b="b" t="t" l="l"/>
            <a:pathLst>
              <a:path h="10457555" w="8901994">
                <a:moveTo>
                  <a:pt x="0" y="0"/>
                </a:moveTo>
                <a:lnTo>
                  <a:pt x="8901994" y="0"/>
                </a:lnTo>
                <a:lnTo>
                  <a:pt x="8901994" y="10457555"/>
                </a:lnTo>
                <a:lnTo>
                  <a:pt x="0" y="10457555"/>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787978">
            <a:off x="10415856" y="-4885058"/>
            <a:ext cx="7755409" cy="12292435"/>
          </a:xfrm>
          <a:custGeom>
            <a:avLst/>
            <a:gdLst/>
            <a:ahLst/>
            <a:cxnLst/>
            <a:rect r="r" b="b" t="t" l="l"/>
            <a:pathLst>
              <a:path h="12292435" w="7755409">
                <a:moveTo>
                  <a:pt x="0" y="0"/>
                </a:moveTo>
                <a:lnTo>
                  <a:pt x="7755409" y="0"/>
                </a:lnTo>
                <a:lnTo>
                  <a:pt x="7755409" y="12292436"/>
                </a:lnTo>
                <a:lnTo>
                  <a:pt x="0" y="12292436"/>
                </a:lnTo>
                <a:lnTo>
                  <a:pt x="0" y="0"/>
                </a:lnTo>
                <a:close/>
              </a:path>
            </a:pathLst>
          </a:custGeom>
          <a:blipFill>
            <a:blip r:embed="rId4">
              <a:alphaModFix amt="35000"/>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6745619" y="1000125"/>
            <a:ext cx="4796763" cy="589748"/>
          </a:xfrm>
          <a:prstGeom prst="rect">
            <a:avLst/>
          </a:prstGeom>
        </p:spPr>
        <p:txBody>
          <a:bodyPr anchor="t" rtlCol="false" tIns="0" lIns="0" bIns="0" rIns="0">
            <a:spAutoFit/>
          </a:bodyPr>
          <a:lstStyle/>
          <a:p>
            <a:pPr algn="ctr">
              <a:lnSpc>
                <a:spcPts val="3996"/>
              </a:lnSpc>
            </a:pPr>
            <a:r>
              <a:rPr lang="en-US" sz="3700" spc="-57">
                <a:solidFill>
                  <a:srgbClr val="000000"/>
                </a:solidFill>
                <a:latin typeface="Times New Roman Bold"/>
              </a:rPr>
              <a:t>EXISTING SYSTEM </a:t>
            </a:r>
          </a:p>
        </p:txBody>
      </p:sp>
      <p:sp>
        <p:nvSpPr>
          <p:cNvPr name="TextBox 7" id="7"/>
          <p:cNvSpPr txBox="true"/>
          <p:nvPr/>
        </p:nvSpPr>
        <p:spPr>
          <a:xfrm rot="0">
            <a:off x="1070527" y="2319071"/>
            <a:ext cx="16188773" cy="5109494"/>
          </a:xfrm>
          <a:prstGeom prst="rect">
            <a:avLst/>
          </a:prstGeom>
        </p:spPr>
        <p:txBody>
          <a:bodyPr anchor="t" rtlCol="false" tIns="0" lIns="0" bIns="0" rIns="0">
            <a:spAutoFit/>
          </a:bodyPr>
          <a:lstStyle/>
          <a:p>
            <a:pPr algn="l" marL="571881" indent="-285940" lvl="1">
              <a:lnSpc>
                <a:spcPts val="3602"/>
              </a:lnSpc>
              <a:buFont typeface="Arial"/>
              <a:buChar char="•"/>
            </a:pPr>
            <a:r>
              <a:rPr lang="en-US" sz="3159" spc="13">
                <a:solidFill>
                  <a:srgbClr val="000000"/>
                </a:solidFill>
                <a:latin typeface="Times New Roman"/>
              </a:rPr>
              <a:t>The Existing model used a Machine Learning algorithm with psychological parameters like age, number of visits, MMSE, and some other features, and by making use of all these they have created an ML model.</a:t>
            </a:r>
          </a:p>
          <a:p>
            <a:pPr algn="l" marL="571881" indent="-285940" lvl="1">
              <a:lnSpc>
                <a:spcPts val="3602"/>
              </a:lnSpc>
              <a:buFont typeface="Arial"/>
              <a:buChar char="•"/>
            </a:pPr>
            <a:r>
              <a:rPr lang="en-US" sz="3159" spc="13">
                <a:solidFill>
                  <a:srgbClr val="000000"/>
                </a:solidFill>
                <a:latin typeface="Times New Roman"/>
              </a:rPr>
              <a:t>Existing Systems used algorithms such as Support Vector Machine(SVM), and Decision Tree algorithms for classifying Alzheimer’s disease.</a:t>
            </a:r>
          </a:p>
          <a:p>
            <a:pPr algn="l" marL="571881" indent="-285940" lvl="1">
              <a:lnSpc>
                <a:spcPts val="3602"/>
              </a:lnSpc>
              <a:buFont typeface="Arial"/>
              <a:buChar char="•"/>
            </a:pPr>
            <a:r>
              <a:rPr lang="en-US" sz="3159" spc="13">
                <a:solidFill>
                  <a:srgbClr val="000000"/>
                </a:solidFill>
                <a:latin typeface="Times New Roman"/>
              </a:rPr>
              <a:t>Using all the above approaches they ended up achieving low accuracy.</a:t>
            </a:r>
          </a:p>
          <a:p>
            <a:pPr algn="l" marL="571881" indent="-285940" lvl="1">
              <a:lnSpc>
                <a:spcPts val="3602"/>
              </a:lnSpc>
              <a:buFont typeface="Arial"/>
              <a:buChar char="•"/>
            </a:pPr>
            <a:r>
              <a:rPr lang="en-US" sz="3159" spc="13">
                <a:solidFill>
                  <a:srgbClr val="000000"/>
                </a:solidFill>
                <a:latin typeface="Times New Roman"/>
              </a:rPr>
              <a:t>In the existing, they also used the VGG19 model to classify Alzheimer’s disease in which the vanishing gradient problem is raised.</a:t>
            </a:r>
          </a:p>
          <a:p>
            <a:pPr algn="l" marL="571881" indent="-285940" lvl="1">
              <a:lnSpc>
                <a:spcPts val="3602"/>
              </a:lnSpc>
              <a:buFont typeface="Arial"/>
              <a:buChar char="•"/>
            </a:pPr>
            <a:r>
              <a:rPr lang="en-US" sz="3159" spc="13">
                <a:solidFill>
                  <a:srgbClr val="000000"/>
                </a:solidFill>
                <a:latin typeface="Times New Roman"/>
              </a:rPr>
              <a:t>Also, Feature Propagation is not strengthened and the Reusability of the feature is not enhanced.</a:t>
            </a:r>
          </a:p>
          <a:p>
            <a:pPr algn="l" marL="571479" indent="-285740" lvl="1">
              <a:lnSpc>
                <a:spcPts val="3602"/>
              </a:lnSpc>
              <a:buFont typeface="Arial"/>
              <a:buChar char="•"/>
            </a:pPr>
            <a:r>
              <a:rPr lang="en-US" sz="3159" spc="13">
                <a:solidFill>
                  <a:srgbClr val="000000"/>
                </a:solidFill>
                <a:latin typeface="Times New Roman"/>
              </a:rPr>
              <a:t>They did not take a step to reduce the number of parameters.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4F674F"/>
        </a:solidFill>
      </p:bgPr>
    </p:bg>
    <p:spTree>
      <p:nvGrpSpPr>
        <p:cNvPr id="1" name=""/>
        <p:cNvGrpSpPr/>
        <p:nvPr/>
      </p:nvGrpSpPr>
      <p:grpSpPr>
        <a:xfrm>
          <a:off x="0" y="0"/>
          <a:ext cx="0" cy="0"/>
          <a:chOff x="0" y="0"/>
          <a:chExt cx="0" cy="0"/>
        </a:xfrm>
      </p:grpSpPr>
      <p:sp>
        <p:nvSpPr>
          <p:cNvPr name="Freeform 2" id="2"/>
          <p:cNvSpPr/>
          <p:nvPr/>
        </p:nvSpPr>
        <p:spPr>
          <a:xfrm flipH="false" flipV="false" rot="-4421762">
            <a:off x="9982979" y="2796490"/>
            <a:ext cx="8901994" cy="10457555"/>
          </a:xfrm>
          <a:custGeom>
            <a:avLst/>
            <a:gdLst/>
            <a:ahLst/>
            <a:cxnLst/>
            <a:rect r="r" b="b" t="t" l="l"/>
            <a:pathLst>
              <a:path h="10457555" w="8901994">
                <a:moveTo>
                  <a:pt x="0" y="0"/>
                </a:moveTo>
                <a:lnTo>
                  <a:pt x="8901994" y="0"/>
                </a:lnTo>
                <a:lnTo>
                  <a:pt x="8901994" y="10457555"/>
                </a:lnTo>
                <a:lnTo>
                  <a:pt x="0" y="10457555"/>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704631">
            <a:off x="14182219" y="1471126"/>
            <a:ext cx="6144834" cy="9739650"/>
          </a:xfrm>
          <a:custGeom>
            <a:avLst/>
            <a:gdLst/>
            <a:ahLst/>
            <a:cxnLst/>
            <a:rect r="r" b="b" t="t" l="l"/>
            <a:pathLst>
              <a:path h="9739650" w="6144834">
                <a:moveTo>
                  <a:pt x="0" y="0"/>
                </a:moveTo>
                <a:lnTo>
                  <a:pt x="6144833" y="0"/>
                </a:lnTo>
                <a:lnTo>
                  <a:pt x="6144833" y="9739649"/>
                </a:lnTo>
                <a:lnTo>
                  <a:pt x="0" y="97396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822765">
            <a:off x="-1711914" y="6512540"/>
            <a:ext cx="4764940" cy="4699422"/>
          </a:xfrm>
          <a:custGeom>
            <a:avLst/>
            <a:gdLst/>
            <a:ahLst/>
            <a:cxnLst/>
            <a:rect r="r" b="b" t="t" l="l"/>
            <a:pathLst>
              <a:path h="4699422" w="4764940">
                <a:moveTo>
                  <a:pt x="0" y="0"/>
                </a:moveTo>
                <a:lnTo>
                  <a:pt x="4764940" y="0"/>
                </a:lnTo>
                <a:lnTo>
                  <a:pt x="4764940" y="4699422"/>
                </a:lnTo>
                <a:lnTo>
                  <a:pt x="0" y="46994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4243551">
            <a:off x="2244784" y="5599105"/>
            <a:ext cx="5915271" cy="9375789"/>
          </a:xfrm>
          <a:custGeom>
            <a:avLst/>
            <a:gdLst/>
            <a:ahLst/>
            <a:cxnLst/>
            <a:rect r="r" b="b" t="t" l="l"/>
            <a:pathLst>
              <a:path h="9375789" w="5915271">
                <a:moveTo>
                  <a:pt x="0" y="0"/>
                </a:moveTo>
                <a:lnTo>
                  <a:pt x="5915271" y="0"/>
                </a:lnTo>
                <a:lnTo>
                  <a:pt x="5915271" y="9375790"/>
                </a:lnTo>
                <a:lnTo>
                  <a:pt x="0" y="9375790"/>
                </a:lnTo>
                <a:lnTo>
                  <a:pt x="0" y="0"/>
                </a:lnTo>
                <a:close/>
              </a:path>
            </a:pathLst>
          </a:custGeom>
          <a:blipFill>
            <a:blip r:embed="rId8">
              <a:alphaModFix amt="17000"/>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6554493" y="1323423"/>
            <a:ext cx="4436604" cy="589748"/>
          </a:xfrm>
          <a:prstGeom prst="rect">
            <a:avLst/>
          </a:prstGeom>
        </p:spPr>
        <p:txBody>
          <a:bodyPr anchor="t" rtlCol="false" tIns="0" lIns="0" bIns="0" rIns="0">
            <a:spAutoFit/>
          </a:bodyPr>
          <a:lstStyle/>
          <a:p>
            <a:pPr algn="ctr">
              <a:lnSpc>
                <a:spcPts val="3996"/>
              </a:lnSpc>
            </a:pPr>
            <a:r>
              <a:rPr lang="en-US" sz="3700" spc="-57">
                <a:solidFill>
                  <a:srgbClr val="FAFAFA"/>
                </a:solidFill>
                <a:latin typeface="Times New Roman Bold"/>
              </a:rPr>
              <a:t>DRAWBACKS</a:t>
            </a:r>
          </a:p>
        </p:txBody>
      </p:sp>
      <p:grpSp>
        <p:nvGrpSpPr>
          <p:cNvPr name="Group 7" id="7"/>
          <p:cNvGrpSpPr/>
          <p:nvPr/>
        </p:nvGrpSpPr>
        <p:grpSpPr>
          <a:xfrm rot="0">
            <a:off x="5202419" y="4081843"/>
            <a:ext cx="323850" cy="323850"/>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F674F"/>
            </a:solidFill>
          </p:spPr>
        </p:sp>
      </p:grpSp>
      <p:sp>
        <p:nvSpPr>
          <p:cNvPr name="AutoShape 9" id="9"/>
          <p:cNvSpPr/>
          <p:nvPr/>
        </p:nvSpPr>
        <p:spPr>
          <a:xfrm>
            <a:off x="399511" y="4262818"/>
            <a:ext cx="17259300" cy="0"/>
          </a:xfrm>
          <a:prstGeom prst="line">
            <a:avLst/>
          </a:prstGeom>
          <a:ln cap="rnd" w="19050">
            <a:solidFill>
              <a:srgbClr val="FFFFFF"/>
            </a:solidFill>
            <a:prstDash val="solid"/>
            <a:headEnd type="none" len="sm" w="sm"/>
            <a:tailEnd type="none" len="sm" w="sm"/>
          </a:ln>
        </p:spPr>
      </p:sp>
      <p:grpSp>
        <p:nvGrpSpPr>
          <p:cNvPr name="Group 10" id="10"/>
          <p:cNvGrpSpPr/>
          <p:nvPr/>
        </p:nvGrpSpPr>
        <p:grpSpPr>
          <a:xfrm rot="0">
            <a:off x="9490978" y="4081843"/>
            <a:ext cx="323850" cy="323850"/>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12" id="12"/>
          <p:cNvGrpSpPr/>
          <p:nvPr/>
        </p:nvGrpSpPr>
        <p:grpSpPr>
          <a:xfrm rot="0">
            <a:off x="13779536" y="4081843"/>
            <a:ext cx="323850" cy="323850"/>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TextBox 14" id="14"/>
          <p:cNvSpPr txBox="true"/>
          <p:nvPr/>
        </p:nvSpPr>
        <p:spPr>
          <a:xfrm rot="0">
            <a:off x="913861" y="5135868"/>
            <a:ext cx="3455295" cy="552407"/>
          </a:xfrm>
          <a:prstGeom prst="rect">
            <a:avLst/>
          </a:prstGeom>
        </p:spPr>
        <p:txBody>
          <a:bodyPr anchor="t" rtlCol="false" tIns="0" lIns="0" bIns="0" rIns="0">
            <a:spAutoFit/>
          </a:bodyPr>
          <a:lstStyle/>
          <a:p>
            <a:pPr>
              <a:lnSpc>
                <a:spcPts val="3900"/>
              </a:lnSpc>
            </a:pPr>
            <a:r>
              <a:rPr lang="en-US" sz="3000">
                <a:solidFill>
                  <a:srgbClr val="FAFAFA"/>
                </a:solidFill>
                <a:latin typeface="Times New Roman Light"/>
              </a:rPr>
              <a:t>LOW ACCURACY</a:t>
            </a:r>
          </a:p>
        </p:txBody>
      </p:sp>
      <p:sp>
        <p:nvSpPr>
          <p:cNvPr name="TextBox 15" id="15"/>
          <p:cNvSpPr txBox="true"/>
          <p:nvPr/>
        </p:nvSpPr>
        <p:spPr>
          <a:xfrm rot="0">
            <a:off x="9490978" y="5135868"/>
            <a:ext cx="3455295" cy="2038177"/>
          </a:xfrm>
          <a:prstGeom prst="rect">
            <a:avLst/>
          </a:prstGeom>
        </p:spPr>
        <p:txBody>
          <a:bodyPr anchor="t" rtlCol="false" tIns="0" lIns="0" bIns="0" rIns="0">
            <a:spAutoFit/>
          </a:bodyPr>
          <a:lstStyle/>
          <a:p>
            <a:pPr>
              <a:lnSpc>
                <a:spcPts val="3900"/>
              </a:lnSpc>
            </a:pPr>
            <a:r>
              <a:rPr lang="en-US" sz="3000">
                <a:solidFill>
                  <a:srgbClr val="FAFAFA"/>
                </a:solidFill>
                <a:latin typeface="Times New Roman Light"/>
              </a:rPr>
              <a:t>FEATURE </a:t>
            </a:r>
          </a:p>
          <a:p>
            <a:pPr>
              <a:lnSpc>
                <a:spcPts val="3900"/>
              </a:lnSpc>
            </a:pPr>
            <a:r>
              <a:rPr lang="en-US" sz="3000">
                <a:solidFill>
                  <a:srgbClr val="FAFAFA"/>
                </a:solidFill>
                <a:latin typeface="Times New Roman Light"/>
              </a:rPr>
              <a:t>PROPAGATION IS WEAK AND NOT ENHANCED</a:t>
            </a:r>
          </a:p>
        </p:txBody>
      </p:sp>
      <p:sp>
        <p:nvSpPr>
          <p:cNvPr name="TextBox 16" id="16"/>
          <p:cNvSpPr txBox="true"/>
          <p:nvPr/>
        </p:nvSpPr>
        <p:spPr>
          <a:xfrm rot="0">
            <a:off x="5317501" y="5135868"/>
            <a:ext cx="3455295" cy="1542920"/>
          </a:xfrm>
          <a:prstGeom prst="rect">
            <a:avLst/>
          </a:prstGeom>
        </p:spPr>
        <p:txBody>
          <a:bodyPr anchor="t" rtlCol="false" tIns="0" lIns="0" bIns="0" rIns="0">
            <a:spAutoFit/>
          </a:bodyPr>
          <a:lstStyle/>
          <a:p>
            <a:pPr>
              <a:lnSpc>
                <a:spcPts val="3900"/>
              </a:lnSpc>
            </a:pPr>
            <a:r>
              <a:rPr lang="en-US" sz="3000">
                <a:solidFill>
                  <a:srgbClr val="FAFAFA"/>
                </a:solidFill>
                <a:latin typeface="Times New Roman Light"/>
              </a:rPr>
              <a:t>VANISHING </a:t>
            </a:r>
          </a:p>
          <a:p>
            <a:pPr>
              <a:lnSpc>
                <a:spcPts val="3900"/>
              </a:lnSpc>
            </a:pPr>
            <a:r>
              <a:rPr lang="en-US" sz="3000">
                <a:solidFill>
                  <a:srgbClr val="FAFAFA"/>
                </a:solidFill>
                <a:latin typeface="Times New Roman Light"/>
              </a:rPr>
              <a:t>GRADIENT </a:t>
            </a:r>
          </a:p>
          <a:p>
            <a:pPr>
              <a:lnSpc>
                <a:spcPts val="3900"/>
              </a:lnSpc>
            </a:pPr>
            <a:r>
              <a:rPr lang="en-US" sz="3000">
                <a:solidFill>
                  <a:srgbClr val="FAFAFA"/>
                </a:solidFill>
                <a:latin typeface="Times New Roman Light"/>
              </a:rPr>
              <a:t>PROBLEM</a:t>
            </a:r>
          </a:p>
        </p:txBody>
      </p:sp>
      <p:sp>
        <p:nvSpPr>
          <p:cNvPr name="TextBox 17" id="17"/>
          <p:cNvSpPr txBox="true"/>
          <p:nvPr/>
        </p:nvSpPr>
        <p:spPr>
          <a:xfrm rot="0">
            <a:off x="13894618" y="5135868"/>
            <a:ext cx="3455295" cy="2533433"/>
          </a:xfrm>
          <a:prstGeom prst="rect">
            <a:avLst/>
          </a:prstGeom>
        </p:spPr>
        <p:txBody>
          <a:bodyPr anchor="t" rtlCol="false" tIns="0" lIns="0" bIns="0" rIns="0">
            <a:spAutoFit/>
          </a:bodyPr>
          <a:lstStyle/>
          <a:p>
            <a:pPr>
              <a:lnSpc>
                <a:spcPts val="3900"/>
              </a:lnSpc>
            </a:pPr>
            <a:r>
              <a:rPr lang="en-US" sz="3000">
                <a:solidFill>
                  <a:srgbClr val="FAFAFA"/>
                </a:solidFill>
                <a:latin typeface="Times New Roman Light"/>
              </a:rPr>
              <a:t>DID NOT TAKE STEPS TO REDUCE NUMBER OF PARAMETERS</a:t>
            </a:r>
          </a:p>
        </p:txBody>
      </p:sp>
      <p:grpSp>
        <p:nvGrpSpPr>
          <p:cNvPr name="Group 18" id="18"/>
          <p:cNvGrpSpPr/>
          <p:nvPr/>
        </p:nvGrpSpPr>
        <p:grpSpPr>
          <a:xfrm rot="0">
            <a:off x="5317501" y="4100893"/>
            <a:ext cx="323850" cy="323850"/>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20" id="20"/>
          <p:cNvGrpSpPr/>
          <p:nvPr/>
        </p:nvGrpSpPr>
        <p:grpSpPr>
          <a:xfrm rot="0">
            <a:off x="751936" y="4081843"/>
            <a:ext cx="323850" cy="323850"/>
            <a:chOff x="0" y="0"/>
            <a:chExt cx="6350000" cy="6350000"/>
          </a:xfrm>
        </p:grpSpPr>
        <p:sp>
          <p:nvSpPr>
            <p:cNvPr name="Freeform 21" id="2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B7CDB7"/>
        </a:solidFill>
      </p:bgPr>
    </p:bg>
    <p:spTree>
      <p:nvGrpSpPr>
        <p:cNvPr id="1" name=""/>
        <p:cNvGrpSpPr/>
        <p:nvPr/>
      </p:nvGrpSpPr>
      <p:grpSpPr>
        <a:xfrm>
          <a:off x="0" y="0"/>
          <a:ext cx="0" cy="0"/>
          <a:chOff x="0" y="0"/>
          <a:chExt cx="0" cy="0"/>
        </a:xfrm>
      </p:grpSpPr>
      <p:sp>
        <p:nvSpPr>
          <p:cNvPr name="Freeform 2" id="2"/>
          <p:cNvSpPr/>
          <p:nvPr/>
        </p:nvSpPr>
        <p:spPr>
          <a:xfrm flipH="false" flipV="false" rot="-1016209">
            <a:off x="-890667" y="4921459"/>
            <a:ext cx="8901994" cy="10457555"/>
          </a:xfrm>
          <a:custGeom>
            <a:avLst/>
            <a:gdLst/>
            <a:ahLst/>
            <a:cxnLst/>
            <a:rect r="r" b="b" t="t" l="l"/>
            <a:pathLst>
              <a:path h="10457555" w="8901994">
                <a:moveTo>
                  <a:pt x="0" y="0"/>
                </a:moveTo>
                <a:lnTo>
                  <a:pt x="8901993" y="0"/>
                </a:lnTo>
                <a:lnTo>
                  <a:pt x="8901993" y="10457555"/>
                </a:lnTo>
                <a:lnTo>
                  <a:pt x="0" y="10457555"/>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862409">
            <a:off x="12992700" y="-3537343"/>
            <a:ext cx="8901994" cy="10457555"/>
          </a:xfrm>
          <a:custGeom>
            <a:avLst/>
            <a:gdLst/>
            <a:ahLst/>
            <a:cxnLst/>
            <a:rect r="r" b="b" t="t" l="l"/>
            <a:pathLst>
              <a:path h="10457555" w="8901994">
                <a:moveTo>
                  <a:pt x="0" y="0"/>
                </a:moveTo>
                <a:lnTo>
                  <a:pt x="8901994" y="0"/>
                </a:lnTo>
                <a:lnTo>
                  <a:pt x="8901994" y="10457555"/>
                </a:lnTo>
                <a:lnTo>
                  <a:pt x="0" y="10457555"/>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6556042" y="1000171"/>
            <a:ext cx="5175916" cy="589701"/>
          </a:xfrm>
          <a:prstGeom prst="rect">
            <a:avLst/>
          </a:prstGeom>
        </p:spPr>
        <p:txBody>
          <a:bodyPr anchor="t" rtlCol="false" tIns="0" lIns="0" bIns="0" rIns="0">
            <a:spAutoFit/>
          </a:bodyPr>
          <a:lstStyle/>
          <a:p>
            <a:pPr algn="ctr">
              <a:lnSpc>
                <a:spcPts val="3995"/>
              </a:lnSpc>
            </a:pPr>
            <a:r>
              <a:rPr lang="en-US" sz="3699" spc="-57">
                <a:solidFill>
                  <a:srgbClr val="000000"/>
                </a:solidFill>
                <a:latin typeface="Times New Roman Bold"/>
              </a:rPr>
              <a:t>PROPOSED SYSTEM </a:t>
            </a:r>
          </a:p>
        </p:txBody>
      </p:sp>
      <p:sp>
        <p:nvSpPr>
          <p:cNvPr name="TextBox 5" id="5"/>
          <p:cNvSpPr txBox="true"/>
          <p:nvPr/>
        </p:nvSpPr>
        <p:spPr>
          <a:xfrm rot="0">
            <a:off x="1028700" y="2687345"/>
            <a:ext cx="15911534" cy="5110429"/>
          </a:xfrm>
          <a:prstGeom prst="rect">
            <a:avLst/>
          </a:prstGeom>
        </p:spPr>
        <p:txBody>
          <a:bodyPr anchor="t" rtlCol="false" tIns="0" lIns="0" bIns="0" rIns="0">
            <a:spAutoFit/>
          </a:bodyPr>
          <a:lstStyle/>
          <a:p>
            <a:pPr algn="just" marL="571881" indent="-285940" lvl="1">
              <a:lnSpc>
                <a:spcPts val="3602"/>
              </a:lnSpc>
              <a:buFont typeface="Arial"/>
              <a:buChar char="•"/>
            </a:pPr>
            <a:r>
              <a:rPr lang="en-US" sz="3159" spc="13">
                <a:solidFill>
                  <a:srgbClr val="000000"/>
                </a:solidFill>
                <a:latin typeface="Times New Roman"/>
              </a:rPr>
              <a:t>Here, we explore deep learning algorithms to identify and diagnose Alzheimer’s disease using MRI images of the human brain. </a:t>
            </a:r>
          </a:p>
          <a:p>
            <a:pPr algn="just" marL="571881" indent="-285940" lvl="1">
              <a:lnSpc>
                <a:spcPts val="3602"/>
              </a:lnSpc>
              <a:buFont typeface="Arial"/>
              <a:buChar char="•"/>
            </a:pPr>
            <a:r>
              <a:rPr lang="en-US" sz="3159" spc="13">
                <a:solidFill>
                  <a:srgbClr val="000000"/>
                </a:solidFill>
                <a:latin typeface="Times New Roman"/>
              </a:rPr>
              <a:t>We collect the datasets from an open-source website called Kaggle. The dataset holds MRI images of the human brain in the affected person. For each category, we use 50 datasets. so a total of 200 datasets have been taken.</a:t>
            </a:r>
          </a:p>
          <a:p>
            <a:pPr algn="just" marL="571881" indent="-285940" lvl="1">
              <a:lnSpc>
                <a:spcPts val="3602"/>
              </a:lnSpc>
              <a:buFont typeface="Arial"/>
              <a:buChar char="•"/>
            </a:pPr>
            <a:r>
              <a:rPr lang="en-US" sz="3159" spc="13">
                <a:solidFill>
                  <a:srgbClr val="000000"/>
                </a:solidFill>
                <a:latin typeface="Times New Roman"/>
              </a:rPr>
              <a:t>After the data set collection and pre-processing methods, we use and apply the following deep learning algorithms – Densenet169 algorithm classification for AD diagnosis.</a:t>
            </a:r>
          </a:p>
          <a:p>
            <a:pPr algn="just" marL="571881" indent="-285940" lvl="1">
              <a:lnSpc>
                <a:spcPts val="3602"/>
              </a:lnSpc>
              <a:buFont typeface="Arial"/>
              <a:buChar char="•"/>
            </a:pPr>
            <a:r>
              <a:rPr lang="en-US" sz="3159" spc="13">
                <a:solidFill>
                  <a:srgbClr val="000000"/>
                </a:solidFill>
                <a:latin typeface="Times New Roman"/>
              </a:rPr>
              <a:t>This is an effective algorithm due to its better size and accuracy.</a:t>
            </a:r>
          </a:p>
          <a:p>
            <a:pPr algn="just" marL="571881" indent="-285940" lvl="1">
              <a:lnSpc>
                <a:spcPts val="3602"/>
              </a:lnSpc>
              <a:buFont typeface="Arial"/>
              <a:buChar char="•"/>
            </a:pPr>
            <a:r>
              <a:rPr lang="en-US" sz="3159" spc="13">
                <a:solidFill>
                  <a:srgbClr val="000000"/>
                </a:solidFill>
                <a:latin typeface="Times New Roman"/>
              </a:rPr>
              <a:t>When the image is given as input It passes through a sequence of layers of dense blocks after every dense block layer there is a transition layer, convolutional layer, and Pooling layer which enhances the image pixels and reduce the size.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4F674F"/>
        </a:solidFill>
      </p:bgPr>
    </p:bg>
    <p:spTree>
      <p:nvGrpSpPr>
        <p:cNvPr id="1" name=""/>
        <p:cNvGrpSpPr/>
        <p:nvPr/>
      </p:nvGrpSpPr>
      <p:grpSpPr>
        <a:xfrm>
          <a:off x="0" y="0"/>
          <a:ext cx="0" cy="0"/>
          <a:chOff x="0" y="0"/>
          <a:chExt cx="0" cy="0"/>
        </a:xfrm>
      </p:grpSpPr>
      <p:sp>
        <p:nvSpPr>
          <p:cNvPr name="Freeform 2" id="2"/>
          <p:cNvSpPr/>
          <p:nvPr/>
        </p:nvSpPr>
        <p:spPr>
          <a:xfrm flipH="false" flipV="false" rot="0">
            <a:off x="-3849591" y="5642381"/>
            <a:ext cx="8857785" cy="8525618"/>
          </a:xfrm>
          <a:custGeom>
            <a:avLst/>
            <a:gdLst/>
            <a:ahLst/>
            <a:cxnLst/>
            <a:rect r="r" b="b" t="t" l="l"/>
            <a:pathLst>
              <a:path h="8525618" w="8857785">
                <a:moveTo>
                  <a:pt x="0" y="0"/>
                </a:moveTo>
                <a:lnTo>
                  <a:pt x="8857785" y="0"/>
                </a:lnTo>
                <a:lnTo>
                  <a:pt x="8857785" y="8525618"/>
                </a:lnTo>
                <a:lnTo>
                  <a:pt x="0" y="8525618"/>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743839">
            <a:off x="-2596254" y="4920069"/>
            <a:ext cx="5915271" cy="9375789"/>
          </a:xfrm>
          <a:custGeom>
            <a:avLst/>
            <a:gdLst/>
            <a:ahLst/>
            <a:cxnLst/>
            <a:rect r="r" b="b" t="t" l="l"/>
            <a:pathLst>
              <a:path h="9375789" w="5915271">
                <a:moveTo>
                  <a:pt x="0" y="0"/>
                </a:moveTo>
                <a:lnTo>
                  <a:pt x="5915271" y="0"/>
                </a:lnTo>
                <a:lnTo>
                  <a:pt x="5915271" y="9375789"/>
                </a:lnTo>
                <a:lnTo>
                  <a:pt x="0" y="93757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4001817"/>
            <a:ext cx="16230600" cy="2874792"/>
          </a:xfrm>
          <a:prstGeom prst="rect">
            <a:avLst/>
          </a:prstGeom>
        </p:spPr>
        <p:txBody>
          <a:bodyPr anchor="t" rtlCol="false" tIns="0" lIns="0" bIns="0" rIns="0">
            <a:spAutoFit/>
          </a:bodyPr>
          <a:lstStyle/>
          <a:p>
            <a:pPr algn="just">
              <a:lnSpc>
                <a:spcPts val="3728"/>
              </a:lnSpc>
            </a:pPr>
          </a:p>
          <a:p>
            <a:pPr algn="just" marL="682243" indent="-341122" lvl="1">
              <a:lnSpc>
                <a:spcPts val="3728"/>
              </a:lnSpc>
              <a:buFont typeface="Arial"/>
              <a:buChar char="•"/>
            </a:pPr>
            <a:r>
              <a:rPr lang="en-US" sz="3159" spc="13">
                <a:solidFill>
                  <a:srgbClr val="FAFAFA"/>
                </a:solidFill>
                <a:latin typeface="Times New Roman"/>
              </a:rPr>
              <a:t>Vanishing Gradient problem is alleviated by Densenet</a:t>
            </a:r>
          </a:p>
          <a:p>
            <a:pPr algn="just" marL="682243" indent="-341122" lvl="1">
              <a:lnSpc>
                <a:spcPts val="3728"/>
              </a:lnSpc>
              <a:buFont typeface="Arial"/>
              <a:buChar char="•"/>
            </a:pPr>
            <a:r>
              <a:rPr lang="en-US" sz="3159" spc="13">
                <a:solidFill>
                  <a:srgbClr val="FAFAFA"/>
                </a:solidFill>
                <a:latin typeface="Times New Roman"/>
              </a:rPr>
              <a:t>Feature Propagation is strengthened</a:t>
            </a:r>
          </a:p>
          <a:p>
            <a:pPr algn="just" marL="682243" indent="-341122" lvl="1">
              <a:lnSpc>
                <a:spcPts val="3728"/>
              </a:lnSpc>
              <a:buFont typeface="Arial"/>
              <a:buChar char="•"/>
            </a:pPr>
            <a:r>
              <a:rPr lang="en-US" sz="3159" spc="13">
                <a:solidFill>
                  <a:srgbClr val="FAFAFA"/>
                </a:solidFill>
                <a:latin typeface="Times New Roman"/>
              </a:rPr>
              <a:t>Reusability of feature is enhanced.</a:t>
            </a:r>
          </a:p>
          <a:p>
            <a:pPr algn="just" marL="682243" indent="-341122" lvl="1">
              <a:lnSpc>
                <a:spcPts val="3728"/>
              </a:lnSpc>
              <a:buFont typeface="Arial"/>
              <a:buChar char="•"/>
            </a:pPr>
            <a:r>
              <a:rPr lang="en-US" sz="3159" spc="13">
                <a:solidFill>
                  <a:srgbClr val="FAFAFA"/>
                </a:solidFill>
                <a:latin typeface="Times New Roman"/>
              </a:rPr>
              <a:t>Number of the parameter is reduced.</a:t>
            </a:r>
          </a:p>
          <a:p>
            <a:pPr algn="just" marL="682243" indent="-341122" lvl="1">
              <a:lnSpc>
                <a:spcPts val="3728"/>
              </a:lnSpc>
              <a:buFont typeface="Arial"/>
              <a:buChar char="•"/>
            </a:pPr>
            <a:r>
              <a:rPr lang="en-US" sz="3159" spc="13">
                <a:solidFill>
                  <a:srgbClr val="FAFAFA"/>
                </a:solidFill>
                <a:latin typeface="Times New Roman"/>
              </a:rPr>
              <a:t>Making use of all these we built this project to achieve high accuracy.</a:t>
            </a:r>
          </a:p>
        </p:txBody>
      </p:sp>
      <p:sp>
        <p:nvSpPr>
          <p:cNvPr name="TextBox 5" id="5"/>
          <p:cNvSpPr txBox="true"/>
          <p:nvPr/>
        </p:nvSpPr>
        <p:spPr>
          <a:xfrm rot="0">
            <a:off x="4816442" y="1603077"/>
            <a:ext cx="8655116" cy="589701"/>
          </a:xfrm>
          <a:prstGeom prst="rect">
            <a:avLst/>
          </a:prstGeom>
        </p:spPr>
        <p:txBody>
          <a:bodyPr anchor="t" rtlCol="false" tIns="0" lIns="0" bIns="0" rIns="0">
            <a:spAutoFit/>
          </a:bodyPr>
          <a:lstStyle/>
          <a:p>
            <a:pPr algn="l">
              <a:lnSpc>
                <a:spcPts val="3995"/>
              </a:lnSpc>
            </a:pPr>
            <a:r>
              <a:rPr lang="en-US" sz="3699" spc="-57">
                <a:solidFill>
                  <a:srgbClr val="FAFAFA"/>
                </a:solidFill>
                <a:latin typeface="Times New Roman Bold"/>
              </a:rPr>
              <a:t>PROPOSED SYSTEM ADVANTAGE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4F674F"/>
        </a:solidFill>
      </p:bgPr>
    </p:bg>
    <p:spTree>
      <p:nvGrpSpPr>
        <p:cNvPr id="1" name=""/>
        <p:cNvGrpSpPr/>
        <p:nvPr/>
      </p:nvGrpSpPr>
      <p:grpSpPr>
        <a:xfrm>
          <a:off x="0" y="0"/>
          <a:ext cx="0" cy="0"/>
          <a:chOff x="0" y="0"/>
          <a:chExt cx="0" cy="0"/>
        </a:xfrm>
      </p:grpSpPr>
      <p:sp>
        <p:nvSpPr>
          <p:cNvPr name="Freeform 2" id="2"/>
          <p:cNvSpPr/>
          <p:nvPr/>
        </p:nvSpPr>
        <p:spPr>
          <a:xfrm flipH="false" flipV="false" rot="0">
            <a:off x="-3849591" y="5642381"/>
            <a:ext cx="8857785" cy="8525618"/>
          </a:xfrm>
          <a:custGeom>
            <a:avLst/>
            <a:gdLst/>
            <a:ahLst/>
            <a:cxnLst/>
            <a:rect r="r" b="b" t="t" l="l"/>
            <a:pathLst>
              <a:path h="8525618" w="8857785">
                <a:moveTo>
                  <a:pt x="0" y="0"/>
                </a:moveTo>
                <a:lnTo>
                  <a:pt x="8857785" y="0"/>
                </a:lnTo>
                <a:lnTo>
                  <a:pt x="8857785" y="8525618"/>
                </a:lnTo>
                <a:lnTo>
                  <a:pt x="0" y="8525618"/>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743839">
            <a:off x="-2596254" y="4920069"/>
            <a:ext cx="5915271" cy="9375789"/>
          </a:xfrm>
          <a:custGeom>
            <a:avLst/>
            <a:gdLst/>
            <a:ahLst/>
            <a:cxnLst/>
            <a:rect r="r" b="b" t="t" l="l"/>
            <a:pathLst>
              <a:path h="9375789" w="5915271">
                <a:moveTo>
                  <a:pt x="0" y="0"/>
                </a:moveTo>
                <a:lnTo>
                  <a:pt x="5915271" y="0"/>
                </a:lnTo>
                <a:lnTo>
                  <a:pt x="5915271" y="9375789"/>
                </a:lnTo>
                <a:lnTo>
                  <a:pt x="0" y="93757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445248" y="2866227"/>
            <a:ext cx="6950370" cy="5552307"/>
          </a:xfrm>
          <a:custGeom>
            <a:avLst/>
            <a:gdLst/>
            <a:ahLst/>
            <a:cxnLst/>
            <a:rect r="r" b="b" t="t" l="l"/>
            <a:pathLst>
              <a:path h="5552307" w="6950370">
                <a:moveTo>
                  <a:pt x="0" y="0"/>
                </a:moveTo>
                <a:lnTo>
                  <a:pt x="6950370" y="0"/>
                </a:lnTo>
                <a:lnTo>
                  <a:pt x="6950370" y="5552307"/>
                </a:lnTo>
                <a:lnTo>
                  <a:pt x="0" y="5552307"/>
                </a:lnTo>
                <a:lnTo>
                  <a:pt x="0" y="0"/>
                </a:lnTo>
                <a:close/>
              </a:path>
            </a:pathLst>
          </a:custGeom>
          <a:blipFill>
            <a:blip r:embed="rId6"/>
            <a:stretch>
              <a:fillRect l="0" t="0" r="0" b="0"/>
            </a:stretch>
          </a:blipFill>
        </p:spPr>
      </p:sp>
      <p:sp>
        <p:nvSpPr>
          <p:cNvPr name="TextBox 5" id="5"/>
          <p:cNvSpPr txBox="true"/>
          <p:nvPr/>
        </p:nvSpPr>
        <p:spPr>
          <a:xfrm rot="0">
            <a:off x="4816442" y="1603044"/>
            <a:ext cx="8655116" cy="589734"/>
          </a:xfrm>
          <a:prstGeom prst="rect">
            <a:avLst/>
          </a:prstGeom>
        </p:spPr>
        <p:txBody>
          <a:bodyPr anchor="t" rtlCol="false" tIns="0" lIns="0" bIns="0" rIns="0">
            <a:spAutoFit/>
          </a:bodyPr>
          <a:lstStyle/>
          <a:p>
            <a:pPr algn="ctr">
              <a:lnSpc>
                <a:spcPts val="3995"/>
              </a:lnSpc>
            </a:pPr>
            <a:r>
              <a:rPr lang="en-US" sz="3699" spc="-57">
                <a:solidFill>
                  <a:srgbClr val="FAFAFA"/>
                </a:solidFill>
                <a:latin typeface="Times New Roman Bold"/>
              </a:rPr>
              <a:t>DENSE NET ALGORITHM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B7CDB7"/>
        </a:solidFill>
      </p:bgPr>
    </p:bg>
    <p:spTree>
      <p:nvGrpSpPr>
        <p:cNvPr id="1" name=""/>
        <p:cNvGrpSpPr/>
        <p:nvPr/>
      </p:nvGrpSpPr>
      <p:grpSpPr>
        <a:xfrm>
          <a:off x="0" y="0"/>
          <a:ext cx="0" cy="0"/>
          <a:chOff x="0" y="0"/>
          <a:chExt cx="0" cy="0"/>
        </a:xfrm>
      </p:grpSpPr>
      <p:sp>
        <p:nvSpPr>
          <p:cNvPr name="Freeform 2" id="2"/>
          <p:cNvSpPr/>
          <p:nvPr/>
        </p:nvSpPr>
        <p:spPr>
          <a:xfrm flipH="false" flipV="false" rot="2068842">
            <a:off x="-4611311" y="-1362269"/>
            <a:ext cx="8901994" cy="10457555"/>
          </a:xfrm>
          <a:custGeom>
            <a:avLst/>
            <a:gdLst/>
            <a:ahLst/>
            <a:cxnLst/>
            <a:rect r="r" b="b" t="t" l="l"/>
            <a:pathLst>
              <a:path h="10457555" w="8901994">
                <a:moveTo>
                  <a:pt x="0" y="0"/>
                </a:moveTo>
                <a:lnTo>
                  <a:pt x="8901994" y="0"/>
                </a:lnTo>
                <a:lnTo>
                  <a:pt x="8901994" y="10457555"/>
                </a:lnTo>
                <a:lnTo>
                  <a:pt x="0" y="10457555"/>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787978">
            <a:off x="12999008" y="-4595393"/>
            <a:ext cx="7755409" cy="12292435"/>
          </a:xfrm>
          <a:custGeom>
            <a:avLst/>
            <a:gdLst/>
            <a:ahLst/>
            <a:cxnLst/>
            <a:rect r="r" b="b" t="t" l="l"/>
            <a:pathLst>
              <a:path h="12292435" w="7755409">
                <a:moveTo>
                  <a:pt x="0" y="0"/>
                </a:moveTo>
                <a:lnTo>
                  <a:pt x="7755409" y="0"/>
                </a:lnTo>
                <a:lnTo>
                  <a:pt x="7755409" y="12292435"/>
                </a:lnTo>
                <a:lnTo>
                  <a:pt x="0" y="122924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1000079"/>
            <a:ext cx="7005313" cy="589748"/>
          </a:xfrm>
          <a:prstGeom prst="rect">
            <a:avLst/>
          </a:prstGeom>
        </p:spPr>
        <p:txBody>
          <a:bodyPr anchor="t" rtlCol="false" tIns="0" lIns="0" bIns="0" rIns="0">
            <a:spAutoFit/>
          </a:bodyPr>
          <a:lstStyle/>
          <a:p>
            <a:pPr algn="l">
              <a:lnSpc>
                <a:spcPts val="3995"/>
              </a:lnSpc>
            </a:pPr>
            <a:r>
              <a:rPr lang="en-US" sz="3699" spc="-57">
                <a:solidFill>
                  <a:srgbClr val="000000"/>
                </a:solidFill>
                <a:latin typeface="Times New Roman Bold"/>
              </a:rPr>
              <a:t>Proposed System Architecture :</a:t>
            </a:r>
          </a:p>
        </p:txBody>
      </p:sp>
      <p:sp>
        <p:nvSpPr>
          <p:cNvPr name="Freeform 5" id="5"/>
          <p:cNvSpPr/>
          <p:nvPr/>
        </p:nvSpPr>
        <p:spPr>
          <a:xfrm flipH="false" flipV="false" rot="0">
            <a:off x="4882776" y="1758821"/>
            <a:ext cx="8522449" cy="7786396"/>
          </a:xfrm>
          <a:custGeom>
            <a:avLst/>
            <a:gdLst/>
            <a:ahLst/>
            <a:cxnLst/>
            <a:rect r="r" b="b" t="t" l="l"/>
            <a:pathLst>
              <a:path h="7786396" w="8522449">
                <a:moveTo>
                  <a:pt x="0" y="0"/>
                </a:moveTo>
                <a:lnTo>
                  <a:pt x="8522448" y="0"/>
                </a:lnTo>
                <a:lnTo>
                  <a:pt x="8522448" y="7786397"/>
                </a:lnTo>
                <a:lnTo>
                  <a:pt x="0" y="7786397"/>
                </a:lnTo>
                <a:lnTo>
                  <a:pt x="0" y="0"/>
                </a:lnTo>
                <a:close/>
              </a:path>
            </a:pathLst>
          </a:custGeom>
          <a:blipFill>
            <a:blip r:embed="rId6"/>
            <a:stretch>
              <a:fillRect l="-1562" t="-2414" r="0" b="-2286"/>
            </a:stretch>
          </a:blipFill>
          <a:ln cap="sq">
            <a:noFill/>
            <a:prstDash val="solid"/>
            <a:miter/>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DAGB2eMQdzI</dc:identifier>
  <dcterms:modified xsi:type="dcterms:W3CDTF">2011-08-01T06:04:30Z</dcterms:modified>
  <cp:revision>1</cp:revision>
  <dc:title>Alzheimer prediction</dc:title>
</cp:coreProperties>
</file>